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7" r:id="rId2"/>
    <p:sldId id="258" r:id="rId3"/>
    <p:sldId id="318" r:id="rId4"/>
    <p:sldId id="319" r:id="rId5"/>
    <p:sldId id="256" r:id="rId6"/>
    <p:sldId id="257" r:id="rId7"/>
    <p:sldId id="279" r:id="rId8"/>
    <p:sldId id="25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CFF"/>
    <a:srgbClr val="5500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99" d="100"/>
          <a:sy n="99" d="100"/>
        </p:scale>
        <p:origin x="32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433611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1224586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2795791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83317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2861354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508640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1267837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2761271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1008001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2236080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5BF54-B96C-4686-AB32-03D0630CD4DA}" type="datetimeFigureOut">
              <a:rPr lang="en-US" smtClean="0"/>
              <a:pPr/>
              <a:t>10/13/2014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545D1-18B7-4B68-BBF9-45C2CFFF599B}" type="slidenum">
              <a:rPr lang="en-US" smtClean="0"/>
              <a:pPr/>
              <a:t>‹#›</a:t>
            </a:fld>
            <a:endParaRPr lang="en-US"/>
          </a:p>
        </p:txBody>
      </p:sp>
    </p:spTree>
    <p:extLst>
      <p:ext uri="{BB962C8B-B14F-4D97-AF65-F5344CB8AC3E}">
        <p14:creationId xmlns:p14="http://schemas.microsoft.com/office/powerpoint/2010/main" val="3867102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45BF54-B96C-4686-AB32-03D0630CD4DA}" type="datetimeFigureOut">
              <a:rPr lang="en-US" smtClean="0"/>
              <a:pPr/>
              <a:t>10/13/2014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545D1-18B7-4B68-BBF9-45C2CFFF599B}" type="slidenum">
              <a:rPr lang="en-US" smtClean="0"/>
              <a:pPr/>
              <a:t>‹#›</a:t>
            </a:fld>
            <a:endParaRPr lang="en-US"/>
          </a:p>
        </p:txBody>
      </p:sp>
    </p:spTree>
    <p:extLst>
      <p:ext uri="{BB962C8B-B14F-4D97-AF65-F5344CB8AC3E}">
        <p14:creationId xmlns:p14="http://schemas.microsoft.com/office/powerpoint/2010/main" val="1779125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6.xml"/><Relationship Id="rId18" Type="http://schemas.openxmlformats.org/officeDocument/2006/relationships/slide" Target="slide26.xml"/><Relationship Id="rId26" Type="http://schemas.openxmlformats.org/officeDocument/2006/relationships/slide" Target="slide42.xml"/><Relationship Id="rId39" Type="http://schemas.openxmlformats.org/officeDocument/2006/relationships/image" Target="../media/image22.png"/><Relationship Id="rId3" Type="http://schemas.microsoft.com/office/2007/relationships/hdphoto" Target="../media/hdphoto1.wdp"/><Relationship Id="rId21" Type="http://schemas.openxmlformats.org/officeDocument/2006/relationships/slide" Target="slide32.xml"/><Relationship Id="rId34" Type="http://schemas.openxmlformats.org/officeDocument/2006/relationships/image" Target="../media/image17.png"/><Relationship Id="rId7" Type="http://schemas.openxmlformats.org/officeDocument/2006/relationships/image" Target="../media/image2.png"/><Relationship Id="rId12" Type="http://schemas.openxmlformats.org/officeDocument/2006/relationships/slide" Target="slide14.xml"/><Relationship Id="rId17" Type="http://schemas.openxmlformats.org/officeDocument/2006/relationships/slide" Target="slide24.xml"/><Relationship Id="rId25" Type="http://schemas.openxmlformats.org/officeDocument/2006/relationships/slide" Target="slide40.xml"/><Relationship Id="rId33" Type="http://schemas.openxmlformats.org/officeDocument/2006/relationships/image" Target="../media/image16.png"/><Relationship Id="rId38" Type="http://schemas.openxmlformats.org/officeDocument/2006/relationships/image" Target="../media/image21.png"/><Relationship Id="rId2" Type="http://schemas.openxmlformats.org/officeDocument/2006/relationships/image" Target="../media/image8.jpeg"/><Relationship Id="rId16" Type="http://schemas.openxmlformats.org/officeDocument/2006/relationships/slide" Target="slide22.xml"/><Relationship Id="rId20" Type="http://schemas.openxmlformats.org/officeDocument/2006/relationships/slide" Target="slide30.xml"/><Relationship Id="rId29" Type="http://schemas.openxmlformats.org/officeDocument/2006/relationships/image" Target="../media/image12.png"/><Relationship Id="rId41"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slide" Target="slide12.xml"/><Relationship Id="rId24" Type="http://schemas.openxmlformats.org/officeDocument/2006/relationships/slide" Target="slide38.xml"/><Relationship Id="rId32" Type="http://schemas.openxmlformats.org/officeDocument/2006/relationships/image" Target="../media/image15.png"/><Relationship Id="rId37" Type="http://schemas.openxmlformats.org/officeDocument/2006/relationships/image" Target="../media/image20.png"/><Relationship Id="rId40" Type="http://schemas.openxmlformats.org/officeDocument/2006/relationships/image" Target="../media/image23.png"/><Relationship Id="rId5" Type="http://schemas.openxmlformats.org/officeDocument/2006/relationships/image" Target="../media/image9.jpeg"/><Relationship Id="rId15" Type="http://schemas.openxmlformats.org/officeDocument/2006/relationships/slide" Target="slide20.xml"/><Relationship Id="rId23" Type="http://schemas.openxmlformats.org/officeDocument/2006/relationships/slide" Target="slide36.xml"/><Relationship Id="rId28" Type="http://schemas.openxmlformats.org/officeDocument/2006/relationships/image" Target="../media/image11.png"/><Relationship Id="rId36" Type="http://schemas.openxmlformats.org/officeDocument/2006/relationships/image" Target="../media/image19.png"/><Relationship Id="rId10" Type="http://schemas.openxmlformats.org/officeDocument/2006/relationships/slide" Target="slide10.xml"/><Relationship Id="rId19" Type="http://schemas.openxmlformats.org/officeDocument/2006/relationships/slide" Target="slide28.xml"/><Relationship Id="rId31" Type="http://schemas.openxmlformats.org/officeDocument/2006/relationships/image" Target="../media/image14.png"/><Relationship Id="rId4" Type="http://schemas.openxmlformats.org/officeDocument/2006/relationships/slide" Target="slide5.xml"/><Relationship Id="rId9" Type="http://schemas.openxmlformats.org/officeDocument/2006/relationships/slide" Target="slide8.xml"/><Relationship Id="rId14" Type="http://schemas.openxmlformats.org/officeDocument/2006/relationships/slide" Target="slide18.xml"/><Relationship Id="rId22" Type="http://schemas.openxmlformats.org/officeDocument/2006/relationships/slide" Target="slide34.xml"/><Relationship Id="rId27" Type="http://schemas.openxmlformats.org/officeDocument/2006/relationships/slide" Target="slide44.xml"/><Relationship Id="rId30" Type="http://schemas.openxmlformats.org/officeDocument/2006/relationships/image" Target="../media/image13.png"/><Relationship Id="rId35"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7286" y="1143000"/>
            <a:ext cx="6729428" cy="411446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071763">
            <a:off x="-42771" y="481605"/>
            <a:ext cx="2939621" cy="1528603"/>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0866" y="152400"/>
            <a:ext cx="1342134" cy="164592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5340" y="76200"/>
            <a:ext cx="1217988" cy="1645920"/>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7346" y="5044440"/>
            <a:ext cx="1285654" cy="173736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76661" y="4587240"/>
            <a:ext cx="1579413" cy="1737360"/>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2401" y="4526280"/>
            <a:ext cx="1413162" cy="1645920"/>
          </a:xfrm>
          <a:prstGeom prst="rect">
            <a:avLst/>
          </a:prstGeom>
        </p:spPr>
      </p:pic>
      <p:sp>
        <p:nvSpPr>
          <p:cNvPr id="15" name="TextBox 14"/>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sp>
        <p:nvSpPr>
          <p:cNvPr id="16" name="TextBox 15"/>
          <p:cNvSpPr txBox="1"/>
          <p:nvPr/>
        </p:nvSpPr>
        <p:spPr>
          <a:xfrm>
            <a:off x="1207286" y="4429780"/>
            <a:ext cx="6729428" cy="584775"/>
          </a:xfrm>
          <a:prstGeom prst="rect">
            <a:avLst/>
          </a:prstGeom>
          <a:noFill/>
        </p:spPr>
        <p:txBody>
          <a:bodyPr wrap="square" rtlCol="0">
            <a:spAutoFit/>
          </a:bodyPr>
          <a:lstStyle/>
          <a:p>
            <a:pPr algn="ctr"/>
            <a:r>
              <a:rPr lang="en-US" sz="3200" dirty="0" smtClean="0">
                <a:solidFill>
                  <a:schemeClr val="tx1">
                    <a:lumMod val="50000"/>
                    <a:lumOff val="50000"/>
                  </a:schemeClr>
                </a:solidFill>
                <a:latin typeface="Segoe Print" pitchFamily="2" charset="0"/>
              </a:rPr>
              <a:t>A Space Game</a:t>
            </a:r>
            <a:endParaRPr lang="en-US" sz="3200" dirty="0">
              <a:solidFill>
                <a:schemeClr val="tx1">
                  <a:lumMod val="50000"/>
                  <a:lumOff val="50000"/>
                </a:schemeClr>
              </a:solidFill>
              <a:latin typeface="Segoe Print" pitchFamily="2" charset="0"/>
            </a:endParaRPr>
          </a:p>
        </p:txBody>
      </p:sp>
    </p:spTree>
    <p:extLst>
      <p:ext uri="{BB962C8B-B14F-4D97-AF65-F5344CB8AC3E}">
        <p14:creationId xmlns:p14="http://schemas.microsoft.com/office/powerpoint/2010/main" val="2853356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3</a:t>
              </a:r>
            </a:p>
          </p:txBody>
        </p:sp>
      </p:grpSp>
      <p:sp>
        <p:nvSpPr>
          <p:cNvPr id="7" name="TextBox 6"/>
          <p:cNvSpPr txBox="1"/>
          <p:nvPr/>
        </p:nvSpPr>
        <p:spPr>
          <a:xfrm>
            <a:off x="533400" y="838200"/>
            <a:ext cx="8077200" cy="5940088"/>
          </a:xfrm>
          <a:prstGeom prst="rect">
            <a:avLst/>
          </a:prstGeom>
          <a:noFill/>
        </p:spPr>
        <p:txBody>
          <a:bodyPr wrap="square" rtlCol="0">
            <a:spAutoFit/>
          </a:bodyPr>
          <a:lstStyle/>
          <a:p>
            <a:pPr algn="ctr"/>
            <a:r>
              <a:rPr lang="en-US" sz="3600" b="1" dirty="0" smtClean="0">
                <a:solidFill>
                  <a:srgbClr val="261CFF"/>
                </a:solidFill>
              </a:rPr>
              <a:t>Which expression could you use to describe the next term in the given sequence?</a:t>
            </a:r>
          </a:p>
          <a:p>
            <a:pPr algn="ctr"/>
            <a:r>
              <a:rPr lang="en-US" sz="4800" b="1" dirty="0" smtClean="0"/>
              <a:t>5, 10, 15, …</a:t>
            </a:r>
          </a:p>
          <a:p>
            <a:pPr algn="ctr"/>
            <a:endParaRPr lang="en-US" sz="3200" dirty="0" smtClean="0"/>
          </a:p>
          <a:p>
            <a:pPr marL="514350" indent="-514350">
              <a:buAutoNum type="alphaLcPeriod"/>
            </a:pPr>
            <a:r>
              <a:rPr lang="en-US" sz="4000" b="1" dirty="0" smtClean="0">
                <a:solidFill>
                  <a:srgbClr val="0000FF"/>
                </a:solidFill>
              </a:rPr>
              <a:t>   </a:t>
            </a:r>
            <a:r>
              <a:rPr lang="en-US" sz="4000" b="1" dirty="0" err="1" smtClean="0">
                <a:solidFill>
                  <a:srgbClr val="0000FF"/>
                </a:solidFill>
              </a:rPr>
              <a:t>n</a:t>
            </a:r>
            <a:r>
              <a:rPr lang="en-US" sz="4000" b="1" dirty="0" smtClean="0">
                <a:solidFill>
                  <a:srgbClr val="0000FF"/>
                </a:solidFill>
              </a:rPr>
              <a:t> + 5</a:t>
            </a:r>
          </a:p>
          <a:p>
            <a:pPr marL="514350" indent="-514350">
              <a:buAutoNum type="alphaLcPeriod"/>
            </a:pPr>
            <a:r>
              <a:rPr lang="en-US" sz="4000" b="1" dirty="0" smtClean="0">
                <a:solidFill>
                  <a:srgbClr val="0000FF"/>
                </a:solidFill>
              </a:rPr>
              <a:t>   </a:t>
            </a:r>
            <a:r>
              <a:rPr lang="en-US" sz="4000" b="1" dirty="0" err="1" smtClean="0">
                <a:solidFill>
                  <a:srgbClr val="0000FF"/>
                </a:solidFill>
              </a:rPr>
              <a:t>n</a:t>
            </a:r>
            <a:r>
              <a:rPr lang="en-US" sz="4000" b="1" dirty="0" smtClean="0">
                <a:solidFill>
                  <a:srgbClr val="0000FF"/>
                </a:solidFill>
              </a:rPr>
              <a:t> – 5</a:t>
            </a:r>
          </a:p>
          <a:p>
            <a:pPr marL="514350" indent="-514350">
              <a:buAutoNum type="alphaLcPeriod"/>
            </a:pPr>
            <a:r>
              <a:rPr lang="en-US" sz="4000" b="1" dirty="0" smtClean="0">
                <a:solidFill>
                  <a:srgbClr val="0000FF"/>
                </a:solidFill>
              </a:rPr>
              <a:t>   5n</a:t>
            </a:r>
          </a:p>
          <a:p>
            <a:pPr marL="514350" indent="-514350">
              <a:buAutoNum type="alphaLcPeriod"/>
            </a:pPr>
            <a:r>
              <a:rPr lang="en-US" sz="4000" b="1" dirty="0" smtClean="0">
                <a:solidFill>
                  <a:srgbClr val="0000FF"/>
                </a:solidFill>
              </a:rPr>
              <a:t>   5n + 5</a:t>
            </a:r>
          </a:p>
          <a:p>
            <a:pPr marL="514350" indent="-514350" algn="ctr">
              <a:buAutoNum type="alphaLcPeriod"/>
            </a:pPr>
            <a:endParaRPr lang="en-US" sz="32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952" y="429904"/>
            <a:ext cx="235990" cy="320040"/>
          </a:xfrm>
          <a:prstGeom prst="rect">
            <a:avLst/>
          </a:prstGeom>
        </p:spPr>
      </p:pic>
    </p:spTree>
    <p:extLst>
      <p:ext uri="{BB962C8B-B14F-4D97-AF65-F5344CB8AC3E}">
        <p14:creationId xmlns:p14="http://schemas.microsoft.com/office/powerpoint/2010/main" val="22279955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3</a:t>
              </a:r>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4</a:t>
            </a:r>
            <a:r>
              <a:rPr lang="en-US" sz="4400" dirty="0" smtClean="0"/>
              <a:t>00 points</a:t>
            </a:r>
            <a:endParaRPr lang="en-US" sz="4400" dirty="0"/>
          </a:p>
        </p:txBody>
      </p:sp>
      <p:sp>
        <p:nvSpPr>
          <p:cNvPr id="8" name="TextBox 7"/>
          <p:cNvSpPr txBox="1"/>
          <p:nvPr/>
        </p:nvSpPr>
        <p:spPr>
          <a:xfrm>
            <a:off x="2895600" y="2590800"/>
            <a:ext cx="4343400" cy="1446550"/>
          </a:xfrm>
          <a:prstGeom prst="rect">
            <a:avLst/>
          </a:prstGeom>
          <a:noFill/>
        </p:spPr>
        <p:txBody>
          <a:bodyPr wrap="square" rtlCol="0">
            <a:spAutoFit/>
          </a:bodyPr>
          <a:lstStyle/>
          <a:p>
            <a:pPr algn="ctr"/>
            <a:r>
              <a:rPr lang="en-US" sz="8800" b="1" dirty="0" smtClean="0"/>
              <a:t>a. n+5 </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2210" y="441960"/>
            <a:ext cx="235990" cy="320040"/>
          </a:xfrm>
          <a:prstGeom prst="rect">
            <a:avLst/>
          </a:prstGeom>
        </p:spPr>
      </p:pic>
    </p:spTree>
    <p:extLst>
      <p:ext uri="{BB962C8B-B14F-4D97-AF65-F5344CB8AC3E}">
        <p14:creationId xmlns:p14="http://schemas.microsoft.com/office/powerpoint/2010/main" val="27471754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4</a:t>
              </a:r>
            </a:p>
          </p:txBody>
        </p:sp>
      </p:grpSp>
      <p:sp>
        <p:nvSpPr>
          <p:cNvPr id="7" name="TextBox 6"/>
          <p:cNvSpPr txBox="1"/>
          <p:nvPr/>
        </p:nvSpPr>
        <p:spPr>
          <a:xfrm>
            <a:off x="914400" y="685800"/>
            <a:ext cx="7543800" cy="6555640"/>
          </a:xfrm>
          <a:prstGeom prst="rect">
            <a:avLst/>
          </a:prstGeom>
          <a:noFill/>
        </p:spPr>
        <p:txBody>
          <a:bodyPr wrap="square" rtlCol="0">
            <a:spAutoFit/>
          </a:bodyPr>
          <a:lstStyle/>
          <a:p>
            <a:pPr algn="ctr"/>
            <a:r>
              <a:rPr lang="en-US" sz="4000" b="1" dirty="0" smtClean="0"/>
              <a:t>In the expression </a:t>
            </a:r>
          </a:p>
          <a:p>
            <a:pPr algn="ctr"/>
            <a:r>
              <a:rPr lang="en-US" sz="4000" b="1" dirty="0" smtClean="0"/>
              <a:t>3 – 18 </a:t>
            </a:r>
            <a:r>
              <a:rPr lang="en-US" sz="4000" b="1" dirty="0" err="1" smtClean="0">
                <a:latin typeface="Wingdings"/>
                <a:ea typeface="Wingdings"/>
                <a:cs typeface="Wingdings"/>
              </a:rPr>
              <a:t></a:t>
            </a:r>
            <a:r>
              <a:rPr lang="en-US" sz="4000" b="1" dirty="0" smtClean="0"/>
              <a:t> 3(5 ÷ 1), what operation should be done last?</a:t>
            </a:r>
          </a:p>
          <a:p>
            <a:pPr algn="ctr"/>
            <a:endParaRPr lang="en-US" sz="4000" b="1" dirty="0" smtClean="0"/>
          </a:p>
          <a:p>
            <a:pPr marL="742950" indent="-742950">
              <a:buAutoNum type="alphaLcPeriod"/>
            </a:pPr>
            <a:r>
              <a:rPr lang="en-US" sz="4400" b="1" dirty="0" smtClean="0">
                <a:solidFill>
                  <a:srgbClr val="0000FF"/>
                </a:solidFill>
              </a:rPr>
              <a:t>Addition</a:t>
            </a:r>
          </a:p>
          <a:p>
            <a:pPr marL="742950" indent="-742950">
              <a:buAutoNum type="alphaLcPeriod"/>
            </a:pPr>
            <a:r>
              <a:rPr lang="en-US" sz="4400" b="1" dirty="0" smtClean="0">
                <a:solidFill>
                  <a:srgbClr val="0000FF"/>
                </a:solidFill>
              </a:rPr>
              <a:t>Subtraction</a:t>
            </a:r>
          </a:p>
          <a:p>
            <a:pPr marL="742950" indent="-742950">
              <a:buAutoNum type="alphaLcPeriod"/>
            </a:pPr>
            <a:r>
              <a:rPr lang="en-US" sz="4400" b="1" dirty="0" smtClean="0">
                <a:solidFill>
                  <a:srgbClr val="0000FF"/>
                </a:solidFill>
              </a:rPr>
              <a:t>Multiplication</a:t>
            </a:r>
          </a:p>
          <a:p>
            <a:pPr marL="742950" indent="-742950">
              <a:buAutoNum type="alphaLcPeriod"/>
            </a:pPr>
            <a:r>
              <a:rPr lang="en-US" sz="4400" b="1" dirty="0" smtClean="0">
                <a:solidFill>
                  <a:srgbClr val="0000FF"/>
                </a:solidFill>
              </a:rPr>
              <a:t>Division</a:t>
            </a:r>
          </a:p>
          <a:p>
            <a:pPr marL="742950" indent="-742950"/>
            <a:r>
              <a:rPr lang="en-US" sz="4400" dirty="0" smtClean="0"/>
              <a:t>  </a:t>
            </a:r>
            <a:endParaRPr lang="en-US" sz="44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304" y="436162"/>
            <a:ext cx="260972" cy="320040"/>
          </a:xfrm>
          <a:prstGeom prst="rect">
            <a:avLst/>
          </a:prstGeom>
        </p:spPr>
      </p:pic>
    </p:spTree>
    <p:extLst>
      <p:ext uri="{BB962C8B-B14F-4D97-AF65-F5344CB8AC3E}">
        <p14:creationId xmlns:p14="http://schemas.microsoft.com/office/powerpoint/2010/main" val="35651490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4</a:t>
              </a:r>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3</a:t>
            </a:r>
            <a:r>
              <a:rPr lang="en-US" sz="4400" dirty="0" smtClean="0"/>
              <a:t>00 points</a:t>
            </a:r>
            <a:endParaRPr lang="en-US" sz="4400" dirty="0"/>
          </a:p>
        </p:txBody>
      </p:sp>
      <p:sp>
        <p:nvSpPr>
          <p:cNvPr id="8" name="TextBox 7"/>
          <p:cNvSpPr txBox="1"/>
          <p:nvPr/>
        </p:nvSpPr>
        <p:spPr>
          <a:xfrm>
            <a:off x="1447800" y="2133600"/>
            <a:ext cx="6324600" cy="1015663"/>
          </a:xfrm>
          <a:prstGeom prst="rect">
            <a:avLst/>
          </a:prstGeom>
          <a:noFill/>
        </p:spPr>
        <p:txBody>
          <a:bodyPr wrap="square" rtlCol="0">
            <a:spAutoFit/>
          </a:bodyPr>
          <a:lstStyle/>
          <a:p>
            <a:pPr algn="ctr"/>
            <a:r>
              <a:rPr lang="en-US" sz="6000" b="1" dirty="0" err="1" smtClean="0"/>
              <a:t>b</a:t>
            </a:r>
            <a:r>
              <a:rPr lang="en-US" sz="6000" b="1" dirty="0" smtClean="0"/>
              <a:t>. subtraction</a:t>
            </a:r>
            <a:endParaRPr lang="en-US" sz="60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304" y="436162"/>
            <a:ext cx="260972" cy="320040"/>
          </a:xfrm>
          <a:prstGeom prst="rect">
            <a:avLst/>
          </a:prstGeom>
        </p:spPr>
      </p:pic>
    </p:spTree>
    <p:extLst>
      <p:ext uri="{BB962C8B-B14F-4D97-AF65-F5344CB8AC3E}">
        <p14:creationId xmlns:p14="http://schemas.microsoft.com/office/powerpoint/2010/main" val="3667001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5</a:t>
              </a:r>
            </a:p>
          </p:txBody>
        </p:sp>
      </p:grpSp>
      <p:sp>
        <p:nvSpPr>
          <p:cNvPr id="7" name="TextBox 6"/>
          <p:cNvSpPr txBox="1"/>
          <p:nvPr/>
        </p:nvSpPr>
        <p:spPr>
          <a:xfrm>
            <a:off x="1524000" y="381000"/>
            <a:ext cx="6781800" cy="5940088"/>
          </a:xfrm>
          <a:prstGeom prst="rect">
            <a:avLst/>
          </a:prstGeom>
          <a:noFill/>
        </p:spPr>
        <p:txBody>
          <a:bodyPr wrap="square" rtlCol="0">
            <a:spAutoFit/>
          </a:bodyPr>
          <a:lstStyle/>
          <a:p>
            <a:pPr algn="ctr"/>
            <a:r>
              <a:rPr lang="en-US" sz="4000" b="1" dirty="0" smtClean="0"/>
              <a:t>In the expression </a:t>
            </a:r>
          </a:p>
          <a:p>
            <a:pPr algn="ctr"/>
            <a:r>
              <a:rPr lang="en-US" sz="4000" b="1" dirty="0" smtClean="0"/>
              <a:t>2 + 25 ÷ 5 – 4 </a:t>
            </a:r>
            <a:r>
              <a:rPr lang="en-US" sz="4000" b="1" dirty="0" err="1" smtClean="0">
                <a:latin typeface="Wingdings"/>
                <a:ea typeface="Wingdings"/>
                <a:cs typeface="Wingdings"/>
              </a:rPr>
              <a:t></a:t>
            </a:r>
            <a:r>
              <a:rPr lang="en-US" sz="4000" b="1" dirty="0" smtClean="0"/>
              <a:t> 3, what operation should be done first?</a:t>
            </a:r>
          </a:p>
          <a:p>
            <a:pPr algn="ctr"/>
            <a:endParaRPr lang="en-US" sz="6000" b="1" dirty="0" smtClean="0"/>
          </a:p>
          <a:p>
            <a:pPr marL="742950" indent="-742950">
              <a:buAutoNum type="alphaLcPeriod"/>
            </a:pPr>
            <a:r>
              <a:rPr lang="en-US" sz="4000" b="1" dirty="0" smtClean="0">
                <a:solidFill>
                  <a:srgbClr val="0000FF"/>
                </a:solidFill>
              </a:rPr>
              <a:t>Addition</a:t>
            </a:r>
          </a:p>
          <a:p>
            <a:pPr marL="742950" indent="-742950">
              <a:buAutoNum type="alphaLcPeriod"/>
            </a:pPr>
            <a:r>
              <a:rPr lang="en-US" sz="4000" b="1" dirty="0" smtClean="0">
                <a:solidFill>
                  <a:srgbClr val="0000FF"/>
                </a:solidFill>
              </a:rPr>
              <a:t>Subtraction</a:t>
            </a:r>
          </a:p>
          <a:p>
            <a:pPr marL="742950" indent="-742950">
              <a:buAutoNum type="alphaLcPeriod"/>
            </a:pPr>
            <a:r>
              <a:rPr lang="en-US" sz="4000" b="1" dirty="0" smtClean="0">
                <a:solidFill>
                  <a:srgbClr val="0000FF"/>
                </a:solidFill>
              </a:rPr>
              <a:t>Multiplication</a:t>
            </a:r>
          </a:p>
          <a:p>
            <a:pPr marL="742950" indent="-742950">
              <a:buAutoNum type="alphaLcPeriod"/>
            </a:pPr>
            <a:r>
              <a:rPr lang="en-US" sz="4000" b="1" dirty="0" smtClean="0">
                <a:solidFill>
                  <a:srgbClr val="0000FF"/>
                </a:solidFill>
              </a:rPr>
              <a:t>Division</a:t>
            </a:r>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371" y="429904"/>
            <a:ext cx="236829" cy="320040"/>
          </a:xfrm>
          <a:prstGeom prst="rect">
            <a:avLst/>
          </a:prstGeom>
        </p:spPr>
      </p:pic>
    </p:spTree>
    <p:extLst>
      <p:ext uri="{BB962C8B-B14F-4D97-AF65-F5344CB8AC3E}">
        <p14:creationId xmlns:p14="http://schemas.microsoft.com/office/powerpoint/2010/main" val="3909169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5</a:t>
              </a:r>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smtClean="0"/>
              <a:t>500 points</a:t>
            </a:r>
            <a:endParaRPr lang="en-US" sz="4400" dirty="0"/>
          </a:p>
        </p:txBody>
      </p:sp>
      <p:sp>
        <p:nvSpPr>
          <p:cNvPr id="8" name="TextBox 7"/>
          <p:cNvSpPr txBox="1"/>
          <p:nvPr/>
        </p:nvSpPr>
        <p:spPr>
          <a:xfrm>
            <a:off x="1752600" y="2590800"/>
            <a:ext cx="5867400" cy="1323439"/>
          </a:xfrm>
          <a:prstGeom prst="rect">
            <a:avLst/>
          </a:prstGeom>
          <a:noFill/>
        </p:spPr>
        <p:txBody>
          <a:bodyPr wrap="square" rtlCol="0">
            <a:spAutoFit/>
          </a:bodyPr>
          <a:lstStyle/>
          <a:p>
            <a:pPr marL="742950" indent="-742950"/>
            <a:r>
              <a:rPr lang="en-US" sz="8000" b="1" dirty="0" err="1" smtClean="0"/>
              <a:t>d</a:t>
            </a:r>
            <a:r>
              <a:rPr lang="en-US" sz="8000" b="1" dirty="0" smtClean="0"/>
              <a:t>.  Division</a:t>
            </a:r>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371" y="429904"/>
            <a:ext cx="236829" cy="320040"/>
          </a:xfrm>
          <a:prstGeom prst="rect">
            <a:avLst/>
          </a:prstGeom>
        </p:spPr>
      </p:pic>
    </p:spTree>
    <p:extLst>
      <p:ext uri="{BB962C8B-B14F-4D97-AF65-F5344CB8AC3E}">
        <p14:creationId xmlns:p14="http://schemas.microsoft.com/office/powerpoint/2010/main" val="27000482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6</a:t>
              </a:r>
            </a:p>
          </p:txBody>
        </p:sp>
      </p:grpSp>
      <p:sp>
        <p:nvSpPr>
          <p:cNvPr id="7" name="TextBox 6"/>
          <p:cNvSpPr txBox="1"/>
          <p:nvPr/>
        </p:nvSpPr>
        <p:spPr>
          <a:xfrm>
            <a:off x="533400" y="838200"/>
            <a:ext cx="8305800" cy="5632311"/>
          </a:xfrm>
          <a:prstGeom prst="rect">
            <a:avLst/>
          </a:prstGeom>
          <a:noFill/>
        </p:spPr>
        <p:txBody>
          <a:bodyPr wrap="square" rtlCol="0">
            <a:spAutoFit/>
          </a:bodyPr>
          <a:lstStyle/>
          <a:p>
            <a:r>
              <a:rPr lang="en-US" sz="6000" b="1" dirty="0" smtClean="0"/>
              <a:t>Evaluate the</a:t>
            </a:r>
          </a:p>
          <a:p>
            <a:r>
              <a:rPr lang="en-US" sz="6000" b="1" dirty="0" smtClean="0"/>
              <a:t>following expression.</a:t>
            </a:r>
          </a:p>
          <a:p>
            <a:endParaRPr lang="en-US" sz="6000" b="1" dirty="0" smtClean="0"/>
          </a:p>
          <a:p>
            <a:pPr algn="ctr"/>
            <a:r>
              <a:rPr lang="en-US" sz="6000" b="1" dirty="0" smtClean="0">
                <a:solidFill>
                  <a:srgbClr val="660066"/>
                </a:solidFill>
              </a:rPr>
              <a:t>10 – 2x</a:t>
            </a:r>
          </a:p>
          <a:p>
            <a:pPr algn="ctr"/>
            <a:endParaRPr lang="en-US" sz="6000" b="1" dirty="0" smtClean="0"/>
          </a:p>
          <a:p>
            <a:pPr algn="ctr"/>
            <a:r>
              <a:rPr lang="en-US" sz="6000" b="1" dirty="0" smtClean="0"/>
              <a:t>Let </a:t>
            </a:r>
            <a:r>
              <a:rPr lang="en-US" sz="6000" b="1" dirty="0" err="1" smtClean="0"/>
              <a:t>x</a:t>
            </a:r>
            <a:r>
              <a:rPr lang="en-US" sz="6000" b="1" dirty="0" smtClean="0"/>
              <a:t> = -3</a:t>
            </a:r>
            <a:endParaRPr lang="en-US" sz="60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952" y="421944"/>
            <a:ext cx="243230" cy="320040"/>
          </a:xfrm>
          <a:prstGeom prst="rect">
            <a:avLst/>
          </a:prstGeom>
        </p:spPr>
      </p:pic>
    </p:spTree>
    <p:extLst>
      <p:ext uri="{BB962C8B-B14F-4D97-AF65-F5344CB8AC3E}">
        <p14:creationId xmlns:p14="http://schemas.microsoft.com/office/powerpoint/2010/main" val="2223317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a:t>6</a:t>
              </a:r>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2209800" y="609600"/>
            <a:ext cx="4038600" cy="3785652"/>
          </a:xfrm>
          <a:prstGeom prst="rect">
            <a:avLst/>
          </a:prstGeom>
          <a:noFill/>
        </p:spPr>
        <p:txBody>
          <a:bodyPr wrap="square" rtlCol="0">
            <a:spAutoFit/>
          </a:bodyPr>
          <a:lstStyle/>
          <a:p>
            <a:pPr algn="ctr"/>
            <a:r>
              <a:rPr lang="en-US" sz="6000" b="1" dirty="0" smtClean="0"/>
              <a:t>10 – 2(-3)</a:t>
            </a:r>
          </a:p>
          <a:p>
            <a:pPr algn="ctr"/>
            <a:r>
              <a:rPr lang="en-US" sz="6000" b="1" dirty="0" smtClean="0"/>
              <a:t>10 - - 6</a:t>
            </a:r>
          </a:p>
          <a:p>
            <a:pPr algn="ctr"/>
            <a:r>
              <a:rPr lang="en-US" sz="6000" b="1" dirty="0" smtClean="0"/>
              <a:t>10 + 6</a:t>
            </a:r>
          </a:p>
          <a:p>
            <a:pPr algn="ctr"/>
            <a:r>
              <a:rPr lang="en-US" sz="6000" b="1" dirty="0" smtClean="0"/>
              <a:t>16</a:t>
            </a:r>
            <a:endParaRPr lang="en-US" sz="60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952" y="421944"/>
            <a:ext cx="243230" cy="320040"/>
          </a:xfrm>
          <a:prstGeom prst="rect">
            <a:avLst/>
          </a:prstGeom>
        </p:spPr>
      </p:pic>
    </p:spTree>
    <p:extLst>
      <p:ext uri="{BB962C8B-B14F-4D97-AF65-F5344CB8AC3E}">
        <p14:creationId xmlns:p14="http://schemas.microsoft.com/office/powerpoint/2010/main" val="903346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346364" cy="523220"/>
            </a:xfrm>
            <a:prstGeom prst="rect">
              <a:avLst/>
            </a:prstGeom>
            <a:noFill/>
          </p:spPr>
          <p:txBody>
            <a:bodyPr wrap="square" rtlCol="0">
              <a:spAutoFit/>
            </a:bodyPr>
            <a:lstStyle/>
            <a:p>
              <a:r>
                <a:rPr lang="en-US" sz="2800" dirty="0" smtClean="0"/>
                <a:t>7</a:t>
              </a:r>
              <a:endParaRPr lang="en-US" sz="2800" dirty="0"/>
            </a:p>
          </p:txBody>
        </p:sp>
      </p:grpSp>
      <p:sp>
        <p:nvSpPr>
          <p:cNvPr id="7" name="TextBox 6"/>
          <p:cNvSpPr txBox="1"/>
          <p:nvPr/>
        </p:nvSpPr>
        <p:spPr>
          <a:xfrm>
            <a:off x="1066800" y="838200"/>
            <a:ext cx="7467600" cy="3970318"/>
          </a:xfrm>
          <a:prstGeom prst="rect">
            <a:avLst/>
          </a:prstGeom>
          <a:noFill/>
        </p:spPr>
        <p:txBody>
          <a:bodyPr wrap="square" rtlCol="0">
            <a:spAutoFit/>
          </a:bodyPr>
          <a:lstStyle/>
          <a:p>
            <a:pPr algn="ctr"/>
            <a:r>
              <a:rPr lang="en-US" sz="4800" b="1" dirty="0" smtClean="0"/>
              <a:t>What is the common difference in the sequence below?</a:t>
            </a:r>
          </a:p>
          <a:p>
            <a:r>
              <a:rPr lang="en-US" sz="4800" b="1" dirty="0" smtClean="0"/>
              <a:t> </a:t>
            </a:r>
          </a:p>
          <a:p>
            <a:pPr algn="ctr"/>
            <a:r>
              <a:rPr lang="en-US" sz="4800" b="1" dirty="0" smtClean="0"/>
              <a:t>	37, 31, 25, 19, </a:t>
            </a:r>
            <a:r>
              <a:rPr lang="en-US" sz="6000" b="1" dirty="0" smtClean="0"/>
              <a:t>…</a:t>
            </a:r>
            <a:r>
              <a:rPr lang="en-US" sz="6000" dirty="0" smtClean="0"/>
              <a:t>	</a:t>
            </a:r>
            <a:endParaRPr lang="en-US" sz="60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952" y="441960"/>
            <a:ext cx="235989" cy="320040"/>
          </a:xfrm>
          <a:prstGeom prst="rect">
            <a:avLst/>
          </a:prstGeom>
        </p:spPr>
      </p:pic>
    </p:spTree>
    <p:extLst>
      <p:ext uri="{BB962C8B-B14F-4D97-AF65-F5344CB8AC3E}">
        <p14:creationId xmlns:p14="http://schemas.microsoft.com/office/powerpoint/2010/main" val="711254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346364" cy="523220"/>
            </a:xfrm>
            <a:prstGeom prst="rect">
              <a:avLst/>
            </a:prstGeom>
            <a:noFill/>
          </p:spPr>
          <p:txBody>
            <a:bodyPr wrap="square" rtlCol="0">
              <a:spAutoFit/>
            </a:bodyPr>
            <a:lstStyle/>
            <a:p>
              <a:r>
                <a:rPr lang="en-US" sz="2800" dirty="0" smtClean="0"/>
                <a:t>7</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3</a:t>
            </a:r>
            <a:r>
              <a:rPr lang="en-US" sz="4400" dirty="0" smtClean="0"/>
              <a:t>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-6</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952" y="441960"/>
            <a:ext cx="235989" cy="320040"/>
          </a:xfrm>
          <a:prstGeom prst="rect">
            <a:avLst/>
          </a:prstGeom>
        </p:spPr>
      </p:pic>
    </p:spTree>
    <p:extLst>
      <p:ext uri="{BB962C8B-B14F-4D97-AF65-F5344CB8AC3E}">
        <p14:creationId xmlns:p14="http://schemas.microsoft.com/office/powerpoint/2010/main" val="1816002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ounded Rectangle 1"/>
          <p:cNvSpPr/>
          <p:nvPr/>
        </p:nvSpPr>
        <p:spPr>
          <a:xfrm>
            <a:off x="481084" y="914400"/>
            <a:ext cx="8305800" cy="4631055"/>
          </a:xfrm>
          <a:prstGeom prst="round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en-US" sz="1400" dirty="0"/>
              <a:t>To play </a:t>
            </a:r>
            <a:r>
              <a:rPr lang="en-US" sz="1400" b="1" i="1" dirty="0" smtClean="0"/>
              <a:t>Alien Invaders </a:t>
            </a:r>
            <a:r>
              <a:rPr lang="en-US" sz="1400" dirty="0"/>
              <a:t>in your classroom consider the following </a:t>
            </a:r>
            <a:r>
              <a:rPr lang="en-US" sz="1400" dirty="0" smtClean="0"/>
              <a:t>options</a:t>
            </a:r>
            <a:endParaRPr lang="en-US" sz="1400" dirty="0"/>
          </a:p>
          <a:p>
            <a:pPr>
              <a:defRPr/>
            </a:pPr>
            <a:r>
              <a:rPr lang="en-US" sz="1400" u="sng" dirty="0"/>
              <a:t>Option 1:  Whiteboards</a:t>
            </a:r>
          </a:p>
          <a:p>
            <a:pPr>
              <a:defRPr/>
            </a:pPr>
            <a:r>
              <a:rPr lang="en-US" sz="1400" dirty="0"/>
              <a:t>Divide the class into two teams.  Teams take turns choosing </a:t>
            </a:r>
            <a:r>
              <a:rPr lang="en-US" sz="1400" dirty="0" smtClean="0"/>
              <a:t>an alien spaceship.</a:t>
            </a:r>
            <a:endParaRPr lang="en-US" sz="1400" dirty="0"/>
          </a:p>
          <a:p>
            <a:pPr>
              <a:defRPr/>
            </a:pPr>
            <a:r>
              <a:rPr lang="en-US" sz="1400" dirty="0"/>
              <a:t>Team A goes </a:t>
            </a:r>
            <a:r>
              <a:rPr lang="en-US" sz="1400" dirty="0" smtClean="0"/>
              <a:t>first and chooses a numbered spaceship.  They </a:t>
            </a:r>
            <a:r>
              <a:rPr lang="en-US" sz="1400" dirty="0"/>
              <a:t>cannot talk to each other or share answers when it is their team’s turn.  Give points for each person on the team that has the answer written correctly on </a:t>
            </a:r>
            <a:r>
              <a:rPr lang="en-US" sz="1400" dirty="0" smtClean="0"/>
              <a:t>their whiteboard within </a:t>
            </a:r>
            <a:r>
              <a:rPr lang="en-US" sz="1400" dirty="0"/>
              <a:t>a set time </a:t>
            </a:r>
            <a:r>
              <a:rPr lang="en-US" sz="1400" dirty="0" smtClean="0"/>
              <a:t>limit.  Points are given according to the number of correct answers.    (For example, a 100 </a:t>
            </a:r>
            <a:r>
              <a:rPr lang="en-US" sz="1400" dirty="0"/>
              <a:t>point </a:t>
            </a:r>
            <a:r>
              <a:rPr lang="en-US" sz="1400" dirty="0" smtClean="0"/>
              <a:t>question with 2 </a:t>
            </a:r>
            <a:r>
              <a:rPr lang="en-US" sz="1400" dirty="0"/>
              <a:t>students correct = </a:t>
            </a:r>
            <a:r>
              <a:rPr lang="en-US" sz="1400" dirty="0" smtClean="0"/>
              <a:t>200 </a:t>
            </a:r>
            <a:r>
              <a:rPr lang="en-US" sz="1400" dirty="0"/>
              <a:t>points for the </a:t>
            </a:r>
            <a:r>
              <a:rPr lang="en-US" sz="1400" dirty="0" smtClean="0"/>
              <a:t>team, etc.).</a:t>
            </a:r>
            <a:endParaRPr lang="en-US" sz="1400" dirty="0"/>
          </a:p>
          <a:p>
            <a:pPr>
              <a:defRPr/>
            </a:pPr>
            <a:r>
              <a:rPr lang="en-US" sz="1400" dirty="0"/>
              <a:t>If no one on the team gets it correct then the other team can “steal” the points.  You can let them whisper or write the answer, but only one student should report the answer.  </a:t>
            </a:r>
          </a:p>
          <a:p>
            <a:pPr>
              <a:defRPr/>
            </a:pPr>
            <a:r>
              <a:rPr lang="en-US" sz="1400" dirty="0"/>
              <a:t>Team B’s turn, same procedure.  </a:t>
            </a:r>
            <a:endParaRPr lang="en-US" sz="1400" dirty="0" smtClean="0"/>
          </a:p>
          <a:p>
            <a:pPr>
              <a:defRPr/>
            </a:pPr>
            <a:endParaRPr lang="en-US" sz="1400" dirty="0"/>
          </a:p>
          <a:p>
            <a:pPr>
              <a:defRPr/>
            </a:pPr>
            <a:r>
              <a:rPr lang="en-US" sz="1400" u="sng" dirty="0"/>
              <a:t>Option 2:  No Whiteboards, answers reported orally</a:t>
            </a:r>
          </a:p>
          <a:p>
            <a:pPr>
              <a:defRPr/>
            </a:pPr>
            <a:r>
              <a:rPr lang="en-US" sz="1400" dirty="0"/>
              <a:t>Divide the class into two or three teams. </a:t>
            </a:r>
          </a:p>
          <a:p>
            <a:pPr>
              <a:defRPr/>
            </a:pPr>
            <a:r>
              <a:rPr lang="en-US" sz="1400" dirty="0"/>
              <a:t>Team A goes first, chooses a category and the team collaborates on the answer and one student reports the answer (have them take turns reporting the answer).  If they are incorrect, then team B has a chance to steal the points, if Team B is incorrect, Team C can try to steal etc. </a:t>
            </a:r>
          </a:p>
          <a:p>
            <a:pPr>
              <a:defRPr/>
            </a:pPr>
            <a:r>
              <a:rPr lang="en-US" sz="1400" dirty="0"/>
              <a:t>Team B’s turn is next.  Repeat the process.  </a:t>
            </a:r>
          </a:p>
        </p:txBody>
      </p:sp>
      <p:sp>
        <p:nvSpPr>
          <p:cNvPr id="3" name="TextBox 2"/>
          <p:cNvSpPr txBox="1"/>
          <p:nvPr/>
        </p:nvSpPr>
        <p:spPr>
          <a:xfrm>
            <a:off x="2514600" y="391180"/>
            <a:ext cx="4419600" cy="523220"/>
          </a:xfrm>
          <a:prstGeom prst="rect">
            <a:avLst/>
          </a:prstGeom>
          <a:noFill/>
        </p:spPr>
        <p:txBody>
          <a:bodyPr wrap="square" rtlCol="0">
            <a:spAutoFit/>
          </a:bodyPr>
          <a:lstStyle/>
          <a:p>
            <a:pPr algn="ctr"/>
            <a:r>
              <a:rPr lang="en-US" sz="2800" dirty="0" smtClean="0">
                <a:solidFill>
                  <a:schemeClr val="accent1">
                    <a:lumMod val="50000"/>
                  </a:schemeClr>
                </a:solidFill>
                <a:latin typeface="Segoe Print" pitchFamily="2" charset="0"/>
              </a:rPr>
              <a:t>Alien Invaders</a:t>
            </a:r>
            <a:endParaRPr lang="en-US" sz="2800" dirty="0">
              <a:solidFill>
                <a:schemeClr val="accent1">
                  <a:lumMod val="50000"/>
                </a:schemeClr>
              </a:solidFill>
              <a:latin typeface="Segoe Print" pitchFamily="2" charset="0"/>
            </a:endParaRPr>
          </a:p>
        </p:txBody>
      </p:sp>
    </p:spTree>
    <p:extLst>
      <p:ext uri="{BB962C8B-B14F-4D97-AF65-F5344CB8AC3E}">
        <p14:creationId xmlns:p14="http://schemas.microsoft.com/office/powerpoint/2010/main" val="95933713"/>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8</a:t>
              </a:r>
              <a:endParaRPr lang="en-US" sz="2800" dirty="0"/>
            </a:p>
          </p:txBody>
        </p:sp>
      </p:grpSp>
      <p:sp>
        <p:nvSpPr>
          <p:cNvPr id="7" name="TextBox 6"/>
          <p:cNvSpPr txBox="1"/>
          <p:nvPr/>
        </p:nvSpPr>
        <p:spPr>
          <a:xfrm>
            <a:off x="762000" y="838200"/>
            <a:ext cx="7620000" cy="5047536"/>
          </a:xfrm>
          <a:prstGeom prst="rect">
            <a:avLst/>
          </a:prstGeom>
          <a:noFill/>
        </p:spPr>
        <p:txBody>
          <a:bodyPr wrap="square" rtlCol="0">
            <a:spAutoFit/>
          </a:bodyPr>
          <a:lstStyle/>
          <a:p>
            <a:pPr algn="ctr"/>
            <a:r>
              <a:rPr lang="en-US" sz="5400" b="1" dirty="0" smtClean="0"/>
              <a:t>What is the common ratio in the sequence below?</a:t>
            </a:r>
          </a:p>
          <a:p>
            <a:r>
              <a:rPr lang="en-US" sz="4400" dirty="0" smtClean="0"/>
              <a:t>	</a:t>
            </a:r>
          </a:p>
          <a:p>
            <a:r>
              <a:rPr lang="en-US" sz="4400" dirty="0" smtClean="0"/>
              <a:t> </a:t>
            </a:r>
          </a:p>
          <a:p>
            <a:r>
              <a:rPr lang="en-US" sz="4400" dirty="0" smtClean="0"/>
              <a:t>        </a:t>
            </a:r>
            <a:r>
              <a:rPr lang="en-US" sz="7200" b="1" dirty="0" smtClean="0"/>
              <a:t>3, 6, 12, 24, …</a:t>
            </a:r>
            <a:r>
              <a:rPr lang="en-US" sz="6000" dirty="0" smtClean="0"/>
              <a:t>	 </a:t>
            </a:r>
            <a:endParaRPr lang="en-US" sz="60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441960"/>
            <a:ext cx="236830" cy="320040"/>
          </a:xfrm>
          <a:prstGeom prst="rect">
            <a:avLst/>
          </a:prstGeom>
        </p:spPr>
      </p:pic>
    </p:spTree>
    <p:extLst>
      <p:ext uri="{BB962C8B-B14F-4D97-AF65-F5344CB8AC3E}">
        <p14:creationId xmlns:p14="http://schemas.microsoft.com/office/powerpoint/2010/main" val="4060781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8</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smtClean="0"/>
              <a:t>200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 2</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 y="441960"/>
            <a:ext cx="236830" cy="320040"/>
          </a:xfrm>
          <a:prstGeom prst="rect">
            <a:avLst/>
          </a:prstGeom>
        </p:spPr>
      </p:pic>
    </p:spTree>
    <p:extLst>
      <p:ext uri="{BB962C8B-B14F-4D97-AF65-F5344CB8AC3E}">
        <p14:creationId xmlns:p14="http://schemas.microsoft.com/office/powerpoint/2010/main" val="3448185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346364" cy="523220"/>
            </a:xfrm>
            <a:prstGeom prst="rect">
              <a:avLst/>
            </a:prstGeom>
            <a:noFill/>
          </p:spPr>
          <p:txBody>
            <a:bodyPr wrap="square" rtlCol="0">
              <a:spAutoFit/>
            </a:bodyPr>
            <a:lstStyle/>
            <a:p>
              <a:r>
                <a:rPr lang="en-US" sz="2800" dirty="0"/>
                <a:t>9</a:t>
              </a:r>
            </a:p>
          </p:txBody>
        </p:sp>
      </p:grpSp>
      <p:sp>
        <p:nvSpPr>
          <p:cNvPr id="7" name="TextBox 6"/>
          <p:cNvSpPr txBox="1"/>
          <p:nvPr/>
        </p:nvSpPr>
        <p:spPr>
          <a:xfrm>
            <a:off x="1295400" y="533400"/>
            <a:ext cx="7391400" cy="4278094"/>
          </a:xfrm>
          <a:prstGeom prst="rect">
            <a:avLst/>
          </a:prstGeom>
          <a:noFill/>
        </p:spPr>
        <p:txBody>
          <a:bodyPr wrap="square" rtlCol="0">
            <a:spAutoFit/>
          </a:bodyPr>
          <a:lstStyle/>
          <a:p>
            <a:pPr algn="ctr"/>
            <a:endParaRPr lang="en-US" sz="6000" b="1" dirty="0" smtClean="0"/>
          </a:p>
          <a:p>
            <a:pPr algn="ctr"/>
            <a:r>
              <a:rPr lang="en-US" sz="6000" b="1" dirty="0" smtClean="0"/>
              <a:t>Evaluate</a:t>
            </a:r>
          </a:p>
          <a:p>
            <a:pPr algn="ctr"/>
            <a:r>
              <a:rPr lang="en-US" sz="3200" b="1" dirty="0" smtClean="0">
                <a:solidFill>
                  <a:srgbClr val="FF0000"/>
                </a:solidFill>
              </a:rPr>
              <a:t>(no calculator)</a:t>
            </a:r>
          </a:p>
          <a:p>
            <a:pPr algn="ctr"/>
            <a:endParaRPr lang="en-US" sz="6000" b="1" dirty="0" smtClean="0"/>
          </a:p>
          <a:p>
            <a:pPr algn="ctr"/>
            <a:r>
              <a:rPr lang="en-US" sz="6000" b="1" dirty="0" smtClean="0"/>
              <a:t>(8 – 3)</a:t>
            </a:r>
            <a:r>
              <a:rPr lang="en-US" sz="6000" b="1" baseline="30000" dirty="0" smtClean="0"/>
              <a:t>2 </a:t>
            </a:r>
            <a:r>
              <a:rPr lang="en-US" sz="6000" b="1" dirty="0" smtClean="0"/>
              <a:t>+ (6 – 3)</a:t>
            </a:r>
            <a:r>
              <a:rPr lang="en-US" sz="6000" b="1" dirty="0" smtClean="0">
                <a:latin typeface="Wingdings"/>
                <a:ea typeface="Wingdings"/>
                <a:cs typeface="Wingdings"/>
              </a:rPr>
              <a:t></a:t>
            </a:r>
            <a:r>
              <a:rPr lang="en-US" sz="6000" b="1" dirty="0" smtClean="0"/>
              <a:t> 2</a:t>
            </a:r>
            <a:endParaRPr lang="en-US" sz="60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438" y="451302"/>
            <a:ext cx="260971" cy="320040"/>
          </a:xfrm>
          <a:prstGeom prst="rect">
            <a:avLst/>
          </a:prstGeom>
        </p:spPr>
      </p:pic>
    </p:spTree>
    <p:extLst>
      <p:ext uri="{BB962C8B-B14F-4D97-AF65-F5344CB8AC3E}">
        <p14:creationId xmlns:p14="http://schemas.microsoft.com/office/powerpoint/2010/main" val="29891288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346364" cy="523220"/>
            </a:xfrm>
            <a:prstGeom prst="rect">
              <a:avLst/>
            </a:prstGeom>
            <a:noFill/>
          </p:spPr>
          <p:txBody>
            <a:bodyPr wrap="square" rtlCol="0">
              <a:spAutoFit/>
            </a:bodyPr>
            <a:lstStyle/>
            <a:p>
              <a:r>
                <a:rPr lang="en-US" sz="2800" dirty="0" smtClean="0"/>
                <a:t>9</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4</a:t>
            </a:r>
            <a:r>
              <a:rPr lang="en-US" sz="4400" dirty="0" smtClean="0"/>
              <a:t>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31</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438" y="451302"/>
            <a:ext cx="260971" cy="320040"/>
          </a:xfrm>
          <a:prstGeom prst="rect">
            <a:avLst/>
          </a:prstGeom>
        </p:spPr>
      </p:pic>
    </p:spTree>
    <p:extLst>
      <p:ext uri="{BB962C8B-B14F-4D97-AF65-F5344CB8AC3E}">
        <p14:creationId xmlns:p14="http://schemas.microsoft.com/office/powerpoint/2010/main" val="27080513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19537" cy="938982"/>
            <a:chOff x="104463" y="152400"/>
            <a:chExt cx="14195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574964" cy="523220"/>
            </a:xfrm>
            <a:prstGeom prst="rect">
              <a:avLst/>
            </a:prstGeom>
            <a:noFill/>
          </p:spPr>
          <p:txBody>
            <a:bodyPr wrap="square" rtlCol="0">
              <a:spAutoFit/>
            </a:bodyPr>
            <a:lstStyle/>
            <a:p>
              <a:r>
                <a:rPr lang="en-US" sz="2800" dirty="0" smtClean="0"/>
                <a:t>10</a:t>
              </a:r>
              <a:endParaRPr lang="en-US" sz="2800" dirty="0"/>
            </a:p>
          </p:txBody>
        </p:sp>
      </p:grpSp>
      <p:sp>
        <p:nvSpPr>
          <p:cNvPr id="7" name="TextBox 6"/>
          <p:cNvSpPr txBox="1"/>
          <p:nvPr/>
        </p:nvSpPr>
        <p:spPr>
          <a:xfrm>
            <a:off x="381000" y="1371600"/>
            <a:ext cx="8686800" cy="2431435"/>
          </a:xfrm>
          <a:prstGeom prst="rect">
            <a:avLst/>
          </a:prstGeom>
          <a:noFill/>
        </p:spPr>
        <p:txBody>
          <a:bodyPr wrap="square" rtlCol="0">
            <a:spAutoFit/>
          </a:bodyPr>
          <a:lstStyle/>
          <a:p>
            <a:r>
              <a:rPr lang="en-US" sz="4000" b="1" dirty="0" smtClean="0"/>
              <a:t>Use the variable expression </a:t>
            </a:r>
            <a:r>
              <a:rPr lang="en-US" sz="4000" b="1" i="1" dirty="0" smtClean="0">
                <a:solidFill>
                  <a:srgbClr val="FF0000"/>
                </a:solidFill>
              </a:rPr>
              <a:t>n+4 </a:t>
            </a:r>
            <a:r>
              <a:rPr lang="en-US" sz="4000" b="1" dirty="0" smtClean="0"/>
              <a:t>to continue the sequence.</a:t>
            </a:r>
          </a:p>
          <a:p>
            <a:endParaRPr lang="en-US" sz="2800" dirty="0" smtClean="0"/>
          </a:p>
          <a:p>
            <a:r>
              <a:rPr lang="en-US" sz="4400" b="1" dirty="0" smtClean="0"/>
              <a:t>5,  _____ , _____ , ______ , …</a:t>
            </a:r>
            <a:endParaRPr lang="en-US" sz="44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09" y="451302"/>
            <a:ext cx="236830" cy="320040"/>
          </a:xfrm>
          <a:prstGeom prst="rect">
            <a:avLst/>
          </a:prstGeom>
        </p:spPr>
      </p:pic>
    </p:spTree>
    <p:extLst>
      <p:ext uri="{BB962C8B-B14F-4D97-AF65-F5344CB8AC3E}">
        <p14:creationId xmlns:p14="http://schemas.microsoft.com/office/powerpoint/2010/main" val="3501375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648137" cy="938982"/>
            <a:chOff x="104463" y="152400"/>
            <a:chExt cx="16481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803564" cy="523220"/>
            </a:xfrm>
            <a:prstGeom prst="rect">
              <a:avLst/>
            </a:prstGeom>
            <a:noFill/>
          </p:spPr>
          <p:txBody>
            <a:bodyPr wrap="square" rtlCol="0">
              <a:spAutoFit/>
            </a:bodyPr>
            <a:lstStyle/>
            <a:p>
              <a:r>
                <a:rPr lang="en-US" sz="2800" dirty="0" smtClean="0"/>
                <a:t>10</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6</a:t>
            </a:r>
            <a:r>
              <a:rPr lang="en-US" sz="4400" dirty="0" smtClean="0"/>
              <a:t>00 points</a:t>
            </a:r>
            <a:endParaRPr lang="en-US" sz="4400" dirty="0"/>
          </a:p>
        </p:txBody>
      </p:sp>
      <p:sp>
        <p:nvSpPr>
          <p:cNvPr id="8" name="TextBox 7"/>
          <p:cNvSpPr txBox="1"/>
          <p:nvPr/>
        </p:nvSpPr>
        <p:spPr>
          <a:xfrm>
            <a:off x="762000" y="2362200"/>
            <a:ext cx="7239000" cy="1323439"/>
          </a:xfrm>
          <a:prstGeom prst="rect">
            <a:avLst/>
          </a:prstGeom>
          <a:noFill/>
        </p:spPr>
        <p:txBody>
          <a:bodyPr wrap="square" rtlCol="0">
            <a:spAutoFit/>
          </a:bodyPr>
          <a:lstStyle/>
          <a:p>
            <a:r>
              <a:rPr lang="en-US" sz="8000" b="1" dirty="0" smtClean="0"/>
              <a:t>   9, 13, 17, …</a:t>
            </a:r>
            <a:endParaRPr lang="en-US" sz="80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509" y="451302"/>
            <a:ext cx="236830" cy="320040"/>
          </a:xfrm>
          <a:prstGeom prst="rect">
            <a:avLst/>
          </a:prstGeom>
        </p:spPr>
      </p:pic>
    </p:spTree>
    <p:extLst>
      <p:ext uri="{BB962C8B-B14F-4D97-AF65-F5344CB8AC3E}">
        <p14:creationId xmlns:p14="http://schemas.microsoft.com/office/powerpoint/2010/main" val="9237532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343337" cy="938982"/>
            <a:chOff x="104463" y="152400"/>
            <a:chExt cx="13433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498764" cy="523220"/>
            </a:xfrm>
            <a:prstGeom prst="rect">
              <a:avLst/>
            </a:prstGeom>
            <a:noFill/>
          </p:spPr>
          <p:txBody>
            <a:bodyPr wrap="square" rtlCol="0">
              <a:spAutoFit/>
            </a:bodyPr>
            <a:lstStyle/>
            <a:p>
              <a:r>
                <a:rPr lang="en-US" sz="2800" dirty="0" smtClean="0"/>
                <a:t>11</a:t>
              </a:r>
              <a:endParaRPr lang="en-US" sz="2800" dirty="0"/>
            </a:p>
          </p:txBody>
        </p:sp>
      </p:grpSp>
      <p:sp>
        <p:nvSpPr>
          <p:cNvPr id="7" name="TextBox 6"/>
          <p:cNvSpPr txBox="1"/>
          <p:nvPr/>
        </p:nvSpPr>
        <p:spPr>
          <a:xfrm>
            <a:off x="838200" y="1066800"/>
            <a:ext cx="7848600" cy="4247317"/>
          </a:xfrm>
          <a:prstGeom prst="rect">
            <a:avLst/>
          </a:prstGeom>
          <a:noFill/>
        </p:spPr>
        <p:txBody>
          <a:bodyPr wrap="square" rtlCol="0">
            <a:spAutoFit/>
          </a:bodyPr>
          <a:lstStyle/>
          <a:p>
            <a:pPr algn="ctr"/>
            <a:r>
              <a:rPr lang="en-US" sz="5400" b="1" dirty="0" smtClean="0"/>
              <a:t>What is the common difference in the sequence below?</a:t>
            </a:r>
          </a:p>
          <a:p>
            <a:r>
              <a:rPr lang="en-US" sz="5400" b="1" dirty="0" smtClean="0"/>
              <a:t> </a:t>
            </a:r>
          </a:p>
          <a:p>
            <a:pPr algn="ctr"/>
            <a:r>
              <a:rPr lang="en-US" sz="5400" b="1" dirty="0" smtClean="0"/>
              <a:t>	-12, -8, -4, 0, …</a:t>
            </a:r>
            <a:r>
              <a:rPr lang="en-US" sz="3200" dirty="0" smtClean="0"/>
              <a:t>	</a:t>
            </a:r>
            <a:endParaRPr lang="en-US" sz="32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929" y="424006"/>
            <a:ext cx="235990" cy="320040"/>
          </a:xfrm>
          <a:prstGeom prst="rect">
            <a:avLst/>
          </a:prstGeom>
        </p:spPr>
      </p:pic>
    </p:spTree>
    <p:extLst>
      <p:ext uri="{BB962C8B-B14F-4D97-AF65-F5344CB8AC3E}">
        <p14:creationId xmlns:p14="http://schemas.microsoft.com/office/powerpoint/2010/main" val="2208712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19537" cy="938982"/>
            <a:chOff x="104463" y="152400"/>
            <a:chExt cx="14195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574964" cy="523220"/>
            </a:xfrm>
            <a:prstGeom prst="rect">
              <a:avLst/>
            </a:prstGeom>
            <a:noFill/>
          </p:spPr>
          <p:txBody>
            <a:bodyPr wrap="square" rtlCol="0">
              <a:spAutoFit/>
            </a:bodyPr>
            <a:lstStyle/>
            <a:p>
              <a:r>
                <a:rPr lang="en-US" sz="2800" dirty="0" smtClean="0"/>
                <a:t>11</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 4</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929" y="424006"/>
            <a:ext cx="235990" cy="320040"/>
          </a:xfrm>
          <a:prstGeom prst="rect">
            <a:avLst/>
          </a:prstGeom>
        </p:spPr>
      </p:pic>
    </p:spTree>
    <p:extLst>
      <p:ext uri="{BB962C8B-B14F-4D97-AF65-F5344CB8AC3E}">
        <p14:creationId xmlns:p14="http://schemas.microsoft.com/office/powerpoint/2010/main" val="18461358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12</a:t>
              </a:r>
              <a:endParaRPr lang="en-US" sz="2800" dirty="0"/>
            </a:p>
          </p:txBody>
        </p:sp>
      </p:grpSp>
      <p:sp>
        <p:nvSpPr>
          <p:cNvPr id="7" name="TextBox 6"/>
          <p:cNvSpPr txBox="1"/>
          <p:nvPr/>
        </p:nvSpPr>
        <p:spPr>
          <a:xfrm>
            <a:off x="685800" y="990600"/>
            <a:ext cx="8229600" cy="3785652"/>
          </a:xfrm>
          <a:prstGeom prst="rect">
            <a:avLst/>
          </a:prstGeom>
          <a:noFill/>
        </p:spPr>
        <p:txBody>
          <a:bodyPr wrap="square" rtlCol="0">
            <a:spAutoFit/>
          </a:bodyPr>
          <a:lstStyle/>
          <a:p>
            <a:pPr algn="ctr"/>
            <a:r>
              <a:rPr lang="en-US" sz="6000" b="1" dirty="0" smtClean="0"/>
              <a:t>What is the common ratio in the sequence below?</a:t>
            </a:r>
          </a:p>
          <a:p>
            <a:pPr algn="ctr"/>
            <a:r>
              <a:rPr lang="en-US" sz="6000" b="1" dirty="0" smtClean="0"/>
              <a:t>36, 12, 4, …</a:t>
            </a:r>
            <a:endParaRPr lang="en-US" sz="60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09" y="396822"/>
            <a:ext cx="236829" cy="320040"/>
          </a:xfrm>
          <a:prstGeom prst="rect">
            <a:avLst/>
          </a:prstGeom>
        </p:spPr>
      </p:pic>
    </p:spTree>
    <p:extLst>
      <p:ext uri="{BB962C8B-B14F-4D97-AF65-F5344CB8AC3E}">
        <p14:creationId xmlns:p14="http://schemas.microsoft.com/office/powerpoint/2010/main" val="215617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571937" cy="938982"/>
            <a:chOff x="104463" y="152400"/>
            <a:chExt cx="15719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727364" cy="523220"/>
            </a:xfrm>
            <a:prstGeom prst="rect">
              <a:avLst/>
            </a:prstGeom>
            <a:noFill/>
          </p:spPr>
          <p:txBody>
            <a:bodyPr wrap="square" rtlCol="0">
              <a:spAutoFit/>
            </a:bodyPr>
            <a:lstStyle/>
            <a:p>
              <a:r>
                <a:rPr lang="en-US" sz="2800" dirty="0" smtClean="0"/>
                <a:t>12</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smtClean="0"/>
              <a:t>200 points</a:t>
            </a:r>
            <a:endParaRPr lang="en-US" sz="4400" dirty="0"/>
          </a:p>
        </p:txBody>
      </p:sp>
      <p:sp>
        <p:nvSpPr>
          <p:cNvPr id="8" name="TextBox 7"/>
          <p:cNvSpPr txBox="1"/>
          <p:nvPr/>
        </p:nvSpPr>
        <p:spPr>
          <a:xfrm>
            <a:off x="1752600" y="2057400"/>
            <a:ext cx="4495800" cy="1446550"/>
          </a:xfrm>
          <a:prstGeom prst="rect">
            <a:avLst/>
          </a:prstGeom>
          <a:noFill/>
        </p:spPr>
        <p:txBody>
          <a:bodyPr wrap="square" rtlCol="0">
            <a:spAutoFit/>
          </a:bodyPr>
          <a:lstStyle/>
          <a:p>
            <a:pPr algn="ctr"/>
            <a:r>
              <a:rPr lang="en-US" sz="8800" b="1" dirty="0" smtClean="0"/>
              <a:t>   ⅓</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509" y="410470"/>
            <a:ext cx="236829" cy="320040"/>
          </a:xfrm>
          <a:prstGeom prst="rect">
            <a:avLst/>
          </a:prstGeom>
        </p:spPr>
      </p:pic>
    </p:spTree>
    <p:extLst>
      <p:ext uri="{BB962C8B-B14F-4D97-AF65-F5344CB8AC3E}">
        <p14:creationId xmlns:p14="http://schemas.microsoft.com/office/powerpoint/2010/main" val="2212365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ounded Rectangle 1"/>
          <p:cNvSpPr/>
          <p:nvPr/>
        </p:nvSpPr>
        <p:spPr>
          <a:xfrm>
            <a:off x="457200" y="1030843"/>
            <a:ext cx="8305800" cy="4379357"/>
          </a:xfrm>
          <a:prstGeom prst="round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buFont typeface="Arial" pitchFamily="34" charset="0"/>
              <a:buChar char="•"/>
              <a:defRPr/>
            </a:pPr>
            <a:r>
              <a:rPr lang="en-US" dirty="0" smtClean="0"/>
              <a:t>Enter your own questions in the text boxes that say “question” and answers in the text boxes that say “answer”.  </a:t>
            </a:r>
          </a:p>
          <a:p>
            <a:pPr>
              <a:defRPr/>
            </a:pPr>
            <a:endParaRPr lang="en-US" dirty="0" smtClean="0"/>
          </a:p>
          <a:p>
            <a:pPr marL="285750" indent="-285750">
              <a:buFont typeface="Arial" pitchFamily="34" charset="0"/>
              <a:buChar char="•"/>
              <a:defRPr/>
            </a:pPr>
            <a:r>
              <a:rPr lang="en-US" dirty="0">
                <a:solidFill>
                  <a:schemeClr val="tx1"/>
                </a:solidFill>
                <a:latin typeface="+mj-lt"/>
              </a:rPr>
              <a:t>When clicking on the slide to move to the next appropriate slide, be sure you see the hand, not the arrow.  </a:t>
            </a:r>
            <a:r>
              <a:rPr lang="en-US" dirty="0" smtClean="0">
                <a:solidFill>
                  <a:schemeClr val="tx1"/>
                </a:solidFill>
                <a:latin typeface="+mj-lt"/>
              </a:rPr>
              <a:t>Be sure to click directly on the number from the main page.  </a:t>
            </a:r>
            <a:r>
              <a:rPr lang="en-US" i="1" dirty="0" smtClean="0">
                <a:solidFill>
                  <a:schemeClr val="tx1"/>
                </a:solidFill>
                <a:latin typeface="+mj-lt"/>
              </a:rPr>
              <a:t>(If </a:t>
            </a:r>
            <a:r>
              <a:rPr lang="en-US" i="1" dirty="0">
                <a:solidFill>
                  <a:schemeClr val="tx1"/>
                </a:solidFill>
                <a:latin typeface="+mj-lt"/>
              </a:rPr>
              <a:t>you put your cursor over a text box, it will be an arrow and WILL NOT take you to the right location.)</a:t>
            </a:r>
          </a:p>
          <a:p>
            <a:pPr marL="285750" indent="-285750">
              <a:buFont typeface="Arial" pitchFamily="34" charset="0"/>
              <a:buChar char="•"/>
              <a:defRPr/>
            </a:pPr>
            <a:endParaRPr lang="en-US" dirty="0" smtClean="0"/>
          </a:p>
          <a:p>
            <a:pPr marL="285750" indent="-285750">
              <a:buFont typeface="Arial" pitchFamily="34" charset="0"/>
              <a:buChar char="•"/>
              <a:defRPr/>
            </a:pPr>
            <a:r>
              <a:rPr lang="en-US" dirty="0" smtClean="0"/>
              <a:t>The alien spaceship numbers (hyperlinks) will change color after having been selected.</a:t>
            </a:r>
          </a:p>
          <a:p>
            <a:pPr>
              <a:defRPr/>
            </a:pPr>
            <a:endParaRPr lang="en-US" dirty="0" smtClean="0"/>
          </a:p>
          <a:p>
            <a:pPr marL="285750" indent="-285750">
              <a:buFont typeface="Arial" pitchFamily="34" charset="0"/>
              <a:buChar char="•"/>
              <a:defRPr/>
            </a:pPr>
            <a:r>
              <a:rPr lang="en-US" dirty="0" smtClean="0"/>
              <a:t>To reset the hyperlinks back to their original color, you have to close the </a:t>
            </a:r>
            <a:r>
              <a:rPr lang="en-US" dirty="0" err="1" smtClean="0"/>
              <a:t>ppt</a:t>
            </a:r>
            <a:r>
              <a:rPr lang="en-US" dirty="0" smtClean="0"/>
              <a:t> and then reopen it.</a:t>
            </a:r>
          </a:p>
        </p:txBody>
      </p:sp>
      <p:sp>
        <p:nvSpPr>
          <p:cNvPr id="3" name="TextBox 2"/>
          <p:cNvSpPr txBox="1"/>
          <p:nvPr/>
        </p:nvSpPr>
        <p:spPr>
          <a:xfrm>
            <a:off x="2514600" y="391180"/>
            <a:ext cx="4419600" cy="523220"/>
          </a:xfrm>
          <a:prstGeom prst="rect">
            <a:avLst/>
          </a:prstGeom>
          <a:noFill/>
        </p:spPr>
        <p:txBody>
          <a:bodyPr wrap="square" rtlCol="0">
            <a:spAutoFit/>
          </a:bodyPr>
          <a:lstStyle/>
          <a:p>
            <a:pPr algn="ctr"/>
            <a:r>
              <a:rPr lang="en-US" sz="2800" dirty="0" smtClean="0">
                <a:solidFill>
                  <a:schemeClr val="accent1">
                    <a:lumMod val="50000"/>
                  </a:schemeClr>
                </a:solidFill>
                <a:latin typeface="Segoe Print" pitchFamily="2" charset="0"/>
              </a:rPr>
              <a:t>Teacher Tips</a:t>
            </a:r>
            <a:endParaRPr lang="en-US" sz="2800" dirty="0">
              <a:solidFill>
                <a:schemeClr val="accent1">
                  <a:lumMod val="50000"/>
                </a:schemeClr>
              </a:solidFill>
              <a:latin typeface="Segoe Print" pitchFamily="2" charset="0"/>
            </a:endParaRPr>
          </a:p>
        </p:txBody>
      </p:sp>
    </p:spTree>
    <p:extLst>
      <p:ext uri="{BB962C8B-B14F-4D97-AF65-F5344CB8AC3E}">
        <p14:creationId xmlns:p14="http://schemas.microsoft.com/office/powerpoint/2010/main" val="3494291509"/>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19537" cy="938982"/>
            <a:chOff x="104463" y="152400"/>
            <a:chExt cx="14195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574964" cy="523220"/>
            </a:xfrm>
            <a:prstGeom prst="rect">
              <a:avLst/>
            </a:prstGeom>
            <a:noFill/>
          </p:spPr>
          <p:txBody>
            <a:bodyPr wrap="square" rtlCol="0">
              <a:spAutoFit/>
            </a:bodyPr>
            <a:lstStyle/>
            <a:p>
              <a:r>
                <a:rPr lang="en-US" sz="2800" dirty="0" smtClean="0"/>
                <a:t>13</a:t>
              </a:r>
              <a:endParaRPr lang="en-US" sz="2800" dirty="0"/>
            </a:p>
          </p:txBody>
        </p:sp>
      </p:grpSp>
      <p:sp>
        <p:nvSpPr>
          <p:cNvPr id="7" name="TextBox 6"/>
          <p:cNvSpPr txBox="1"/>
          <p:nvPr/>
        </p:nvSpPr>
        <p:spPr>
          <a:xfrm>
            <a:off x="1371600" y="304800"/>
            <a:ext cx="7620000" cy="4708981"/>
          </a:xfrm>
          <a:prstGeom prst="rect">
            <a:avLst/>
          </a:prstGeom>
          <a:noFill/>
        </p:spPr>
        <p:txBody>
          <a:bodyPr wrap="square" rtlCol="0">
            <a:spAutoFit/>
          </a:bodyPr>
          <a:lstStyle/>
          <a:p>
            <a:pPr algn="ctr"/>
            <a:r>
              <a:rPr lang="en-US" sz="6000" b="1" dirty="0" smtClean="0"/>
              <a:t>What is the common difference in this sequence?</a:t>
            </a:r>
          </a:p>
          <a:p>
            <a:pPr algn="ctr"/>
            <a:endParaRPr lang="en-US" sz="6000" b="1" dirty="0" smtClean="0"/>
          </a:p>
          <a:p>
            <a:pPr algn="ctr"/>
            <a:r>
              <a:rPr lang="en-US" sz="6000" b="1" dirty="0" smtClean="0"/>
              <a:t>4, 9, 14, 19, …</a:t>
            </a:r>
            <a:endParaRPr lang="en-US" sz="60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8309" y="451302"/>
            <a:ext cx="243230" cy="320040"/>
          </a:xfrm>
          <a:prstGeom prst="rect">
            <a:avLst/>
          </a:prstGeom>
        </p:spPr>
      </p:pic>
    </p:spTree>
    <p:extLst>
      <p:ext uri="{BB962C8B-B14F-4D97-AF65-F5344CB8AC3E}">
        <p14:creationId xmlns:p14="http://schemas.microsoft.com/office/powerpoint/2010/main" val="1487889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648137" cy="938982"/>
            <a:chOff x="104463" y="152400"/>
            <a:chExt cx="16481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803564" cy="523220"/>
            </a:xfrm>
            <a:prstGeom prst="rect">
              <a:avLst/>
            </a:prstGeom>
            <a:noFill/>
          </p:spPr>
          <p:txBody>
            <a:bodyPr wrap="square" rtlCol="0">
              <a:spAutoFit/>
            </a:bodyPr>
            <a:lstStyle/>
            <a:p>
              <a:r>
                <a:rPr lang="en-US" sz="2800" dirty="0" smtClean="0"/>
                <a:t>13</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 5</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8309" y="451302"/>
            <a:ext cx="243230" cy="320040"/>
          </a:xfrm>
          <a:prstGeom prst="rect">
            <a:avLst/>
          </a:prstGeom>
        </p:spPr>
      </p:pic>
    </p:spTree>
    <p:extLst>
      <p:ext uri="{BB962C8B-B14F-4D97-AF65-F5344CB8AC3E}">
        <p14:creationId xmlns:p14="http://schemas.microsoft.com/office/powerpoint/2010/main" val="1612792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724337" cy="938982"/>
            <a:chOff x="104463" y="152400"/>
            <a:chExt cx="17243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879764" cy="523220"/>
            </a:xfrm>
            <a:prstGeom prst="rect">
              <a:avLst/>
            </a:prstGeom>
            <a:noFill/>
          </p:spPr>
          <p:txBody>
            <a:bodyPr wrap="square" rtlCol="0">
              <a:spAutoFit/>
            </a:bodyPr>
            <a:lstStyle/>
            <a:p>
              <a:r>
                <a:rPr lang="en-US" sz="2800" dirty="0" smtClean="0"/>
                <a:t>14</a:t>
              </a:r>
              <a:endParaRPr lang="en-US" sz="2800" dirty="0"/>
            </a:p>
          </p:txBody>
        </p:sp>
      </p:grpSp>
      <p:sp>
        <p:nvSpPr>
          <p:cNvPr id="7" name="TextBox 6"/>
          <p:cNvSpPr txBox="1"/>
          <p:nvPr/>
        </p:nvSpPr>
        <p:spPr>
          <a:xfrm>
            <a:off x="457200" y="0"/>
            <a:ext cx="8458200" cy="5632311"/>
          </a:xfrm>
          <a:prstGeom prst="rect">
            <a:avLst/>
          </a:prstGeom>
          <a:noFill/>
        </p:spPr>
        <p:txBody>
          <a:bodyPr wrap="square" rtlCol="0">
            <a:spAutoFit/>
          </a:bodyPr>
          <a:lstStyle/>
          <a:p>
            <a:pPr algn="ctr"/>
            <a:endParaRPr lang="en-US" sz="6000" dirty="0" smtClean="0"/>
          </a:p>
          <a:p>
            <a:pPr algn="ctr"/>
            <a:r>
              <a:rPr lang="en-US" sz="6000" b="1" dirty="0" smtClean="0"/>
              <a:t>Evaluate the expression for the given variables. </a:t>
            </a:r>
          </a:p>
          <a:p>
            <a:pPr algn="ctr"/>
            <a:r>
              <a:rPr lang="en-US" sz="6000" b="1" dirty="0" smtClean="0">
                <a:solidFill>
                  <a:srgbClr val="000090"/>
                </a:solidFill>
              </a:rPr>
              <a:t>a</a:t>
            </a:r>
            <a:r>
              <a:rPr lang="en-US" sz="6000" b="1" baseline="30000" dirty="0" smtClean="0">
                <a:solidFill>
                  <a:srgbClr val="000090"/>
                </a:solidFill>
              </a:rPr>
              <a:t>2 </a:t>
            </a:r>
            <a:r>
              <a:rPr lang="en-US" sz="6000" b="1" dirty="0" smtClean="0">
                <a:solidFill>
                  <a:srgbClr val="000090"/>
                </a:solidFill>
              </a:rPr>
              <a:t>- 3b + 4c</a:t>
            </a:r>
          </a:p>
          <a:p>
            <a:pPr algn="ctr"/>
            <a:r>
              <a:rPr lang="en-US" sz="6000" b="1" dirty="0" smtClean="0"/>
              <a:t>a = 3, </a:t>
            </a:r>
            <a:r>
              <a:rPr lang="en-US" sz="6000" b="1" dirty="0" err="1" smtClean="0"/>
              <a:t>b</a:t>
            </a:r>
            <a:r>
              <a:rPr lang="en-US" sz="6000" b="1" dirty="0" smtClean="0"/>
              <a:t> = -5, </a:t>
            </a:r>
            <a:r>
              <a:rPr lang="en-US" sz="6000" b="1" dirty="0" err="1" smtClean="0"/>
              <a:t>c</a:t>
            </a:r>
            <a:r>
              <a:rPr lang="en-US" sz="6000" b="1" dirty="0" smtClean="0"/>
              <a:t> = -1</a:t>
            </a:r>
            <a:endParaRPr lang="en-US" sz="60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108" y="451302"/>
            <a:ext cx="249631" cy="320040"/>
          </a:xfrm>
          <a:prstGeom prst="rect">
            <a:avLst/>
          </a:prstGeom>
        </p:spPr>
      </p:pic>
    </p:spTree>
    <p:extLst>
      <p:ext uri="{BB962C8B-B14F-4D97-AF65-F5344CB8AC3E}">
        <p14:creationId xmlns:p14="http://schemas.microsoft.com/office/powerpoint/2010/main" val="2751279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104463" y="152400"/>
            <a:ext cx="1648137" cy="938982"/>
            <a:chOff x="104463" y="152400"/>
            <a:chExt cx="16481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803564" cy="523220"/>
            </a:xfrm>
            <a:prstGeom prst="rect">
              <a:avLst/>
            </a:prstGeom>
            <a:noFill/>
          </p:spPr>
          <p:txBody>
            <a:bodyPr wrap="square" rtlCol="0">
              <a:spAutoFit/>
            </a:bodyPr>
            <a:lstStyle/>
            <a:p>
              <a:r>
                <a:rPr lang="en-US" sz="2800" dirty="0" smtClean="0"/>
                <a:t>14</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4</a:t>
            </a:r>
            <a:r>
              <a:rPr lang="en-US" sz="4400" dirty="0" smtClean="0"/>
              <a:t>00 points</a:t>
            </a:r>
            <a:endParaRPr lang="en-US" sz="4400" dirty="0"/>
          </a:p>
        </p:txBody>
      </p:sp>
      <p:sp>
        <p:nvSpPr>
          <p:cNvPr id="8" name="TextBox 7"/>
          <p:cNvSpPr txBox="1"/>
          <p:nvPr/>
        </p:nvSpPr>
        <p:spPr>
          <a:xfrm>
            <a:off x="1219200" y="914400"/>
            <a:ext cx="6705600" cy="4708981"/>
          </a:xfrm>
          <a:prstGeom prst="rect">
            <a:avLst/>
          </a:prstGeom>
          <a:noFill/>
        </p:spPr>
        <p:txBody>
          <a:bodyPr wrap="square" rtlCol="0">
            <a:spAutoFit/>
          </a:bodyPr>
          <a:lstStyle/>
          <a:p>
            <a:pPr algn="ctr"/>
            <a:r>
              <a:rPr lang="en-US" sz="6000" b="1" dirty="0" smtClean="0"/>
              <a:t>3</a:t>
            </a:r>
            <a:r>
              <a:rPr lang="en-US" sz="6000" b="1" baseline="30000" dirty="0" smtClean="0"/>
              <a:t>2 </a:t>
            </a:r>
            <a:r>
              <a:rPr lang="en-US" sz="6000" b="1" dirty="0" smtClean="0"/>
              <a:t>– 3(-5) + 4(-1)</a:t>
            </a:r>
          </a:p>
          <a:p>
            <a:pPr algn="ctr"/>
            <a:r>
              <a:rPr lang="en-US" sz="6000" b="1" dirty="0" smtClean="0"/>
              <a:t>9 - -15 + -4</a:t>
            </a:r>
          </a:p>
          <a:p>
            <a:pPr algn="ctr"/>
            <a:r>
              <a:rPr lang="en-US" sz="6000" b="1" dirty="0" smtClean="0"/>
              <a:t>9 + 15 + -4</a:t>
            </a:r>
          </a:p>
          <a:p>
            <a:pPr algn="ctr"/>
            <a:r>
              <a:rPr lang="en-US" sz="6000" b="1" dirty="0" smtClean="0"/>
              <a:t>24 + -4</a:t>
            </a:r>
          </a:p>
          <a:p>
            <a:pPr algn="ctr"/>
            <a:r>
              <a:rPr lang="en-US" sz="6000" b="1" dirty="0" smtClean="0">
                <a:solidFill>
                  <a:srgbClr val="0000FF"/>
                </a:solidFill>
              </a:rPr>
              <a:t>20</a:t>
            </a:r>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108" y="451302"/>
            <a:ext cx="249631" cy="320040"/>
          </a:xfrm>
          <a:prstGeom prst="rect">
            <a:avLst/>
          </a:prstGeom>
        </p:spPr>
      </p:pic>
    </p:spTree>
    <p:extLst>
      <p:ext uri="{BB962C8B-B14F-4D97-AF65-F5344CB8AC3E}">
        <p14:creationId xmlns:p14="http://schemas.microsoft.com/office/powerpoint/2010/main" val="33378465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648137" cy="938982"/>
            <a:chOff x="104463" y="152400"/>
            <a:chExt cx="16481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1101436" y="152400"/>
              <a:ext cx="651164" cy="523220"/>
            </a:xfrm>
            <a:prstGeom prst="rect">
              <a:avLst/>
            </a:prstGeom>
            <a:noFill/>
          </p:spPr>
          <p:txBody>
            <a:bodyPr wrap="square" rtlCol="0">
              <a:spAutoFit/>
            </a:bodyPr>
            <a:lstStyle/>
            <a:p>
              <a:r>
                <a:rPr lang="en-US" sz="2800" dirty="0" smtClean="0"/>
                <a:t>15</a:t>
              </a:r>
              <a:endParaRPr lang="en-US" sz="2800" dirty="0"/>
            </a:p>
          </p:txBody>
        </p:sp>
      </p:grpSp>
      <p:sp>
        <p:nvSpPr>
          <p:cNvPr id="7" name="TextBox 6"/>
          <p:cNvSpPr txBox="1"/>
          <p:nvPr/>
        </p:nvSpPr>
        <p:spPr>
          <a:xfrm>
            <a:off x="533400" y="838200"/>
            <a:ext cx="8458200" cy="4154983"/>
          </a:xfrm>
          <a:prstGeom prst="rect">
            <a:avLst/>
          </a:prstGeom>
          <a:noFill/>
        </p:spPr>
        <p:txBody>
          <a:bodyPr wrap="square" rtlCol="0">
            <a:spAutoFit/>
          </a:bodyPr>
          <a:lstStyle/>
          <a:p>
            <a:pPr algn="ctr"/>
            <a:r>
              <a:rPr lang="en-US" sz="6600" b="1" dirty="0" smtClean="0"/>
              <a:t>Is this an arithmetic or geometric</a:t>
            </a:r>
          </a:p>
          <a:p>
            <a:pPr algn="ctr"/>
            <a:r>
              <a:rPr lang="en-US" sz="6600" b="1" dirty="0" smtClean="0"/>
              <a:t>sequence?</a:t>
            </a:r>
          </a:p>
          <a:p>
            <a:pPr algn="ctr"/>
            <a:r>
              <a:rPr lang="en-US" sz="6600" b="1" dirty="0" smtClean="0"/>
              <a:t>35, 31, 27, 23, …</a:t>
            </a:r>
            <a:endParaRPr lang="en-US" sz="66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908" y="451302"/>
            <a:ext cx="256032" cy="320040"/>
          </a:xfrm>
          <a:prstGeom prst="rect">
            <a:avLst/>
          </a:prstGeom>
        </p:spPr>
      </p:pic>
    </p:spTree>
    <p:extLst>
      <p:ext uri="{BB962C8B-B14F-4D97-AF65-F5344CB8AC3E}">
        <p14:creationId xmlns:p14="http://schemas.microsoft.com/office/powerpoint/2010/main" val="24384515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571937" cy="938982"/>
            <a:chOff x="104463" y="152400"/>
            <a:chExt cx="1571937"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1025236" y="152400"/>
              <a:ext cx="651164" cy="523220"/>
            </a:xfrm>
            <a:prstGeom prst="rect">
              <a:avLst/>
            </a:prstGeom>
            <a:noFill/>
          </p:spPr>
          <p:txBody>
            <a:bodyPr wrap="square" rtlCol="0">
              <a:spAutoFit/>
            </a:bodyPr>
            <a:lstStyle/>
            <a:p>
              <a:r>
                <a:rPr lang="en-US" sz="2800" dirty="0" smtClean="0"/>
                <a:t>15</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1524000" y="2133600"/>
            <a:ext cx="5791200" cy="1446550"/>
          </a:xfrm>
          <a:prstGeom prst="rect">
            <a:avLst/>
          </a:prstGeom>
          <a:noFill/>
        </p:spPr>
        <p:txBody>
          <a:bodyPr wrap="square" rtlCol="0">
            <a:spAutoFit/>
          </a:bodyPr>
          <a:lstStyle/>
          <a:p>
            <a:pPr algn="ctr"/>
            <a:r>
              <a:rPr lang="en-US" sz="8800" b="1" dirty="0" smtClean="0"/>
              <a:t>arithmetic</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908" y="451302"/>
            <a:ext cx="256032" cy="320040"/>
          </a:xfrm>
          <a:prstGeom prst="rect">
            <a:avLst/>
          </a:prstGeom>
        </p:spPr>
      </p:pic>
    </p:spTree>
    <p:extLst>
      <p:ext uri="{BB962C8B-B14F-4D97-AF65-F5344CB8AC3E}">
        <p14:creationId xmlns:p14="http://schemas.microsoft.com/office/powerpoint/2010/main" val="32708969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16</a:t>
              </a:r>
              <a:endParaRPr lang="en-US" sz="2800" dirty="0"/>
            </a:p>
          </p:txBody>
        </p:sp>
      </p:grpSp>
      <p:sp>
        <p:nvSpPr>
          <p:cNvPr id="7" name="TextBox 6"/>
          <p:cNvSpPr txBox="1"/>
          <p:nvPr/>
        </p:nvSpPr>
        <p:spPr>
          <a:xfrm>
            <a:off x="1066800" y="990600"/>
            <a:ext cx="7772400" cy="4770537"/>
          </a:xfrm>
          <a:prstGeom prst="rect">
            <a:avLst/>
          </a:prstGeom>
          <a:noFill/>
        </p:spPr>
        <p:txBody>
          <a:bodyPr wrap="square" rtlCol="0">
            <a:spAutoFit/>
          </a:bodyPr>
          <a:lstStyle/>
          <a:p>
            <a:pPr algn="ctr"/>
            <a:r>
              <a:rPr lang="en-US" sz="4800" b="1" dirty="0" smtClean="0"/>
              <a:t>Which is the first incorrect step?</a:t>
            </a:r>
          </a:p>
          <a:p>
            <a:pPr algn="ctr"/>
            <a:r>
              <a:rPr lang="en-US" sz="4800" b="1" dirty="0" smtClean="0">
                <a:solidFill>
                  <a:srgbClr val="FF0000"/>
                </a:solidFill>
              </a:rPr>
              <a:t>32 ÷ 4 </a:t>
            </a:r>
            <a:r>
              <a:rPr lang="en-US" sz="4800" b="1" dirty="0" err="1" smtClean="0">
                <a:solidFill>
                  <a:srgbClr val="FF0000"/>
                </a:solidFill>
                <a:latin typeface="Wingdings"/>
                <a:ea typeface="Wingdings"/>
                <a:cs typeface="Wingdings"/>
              </a:rPr>
              <a:t></a:t>
            </a:r>
            <a:r>
              <a:rPr lang="en-US" sz="4800" b="1" dirty="0" smtClean="0">
                <a:solidFill>
                  <a:srgbClr val="FF0000"/>
                </a:solidFill>
              </a:rPr>
              <a:t> 2</a:t>
            </a:r>
            <a:r>
              <a:rPr lang="en-US" sz="4800" b="1" baseline="30000" dirty="0" smtClean="0">
                <a:solidFill>
                  <a:srgbClr val="FF0000"/>
                </a:solidFill>
              </a:rPr>
              <a:t>3</a:t>
            </a:r>
            <a:r>
              <a:rPr lang="en-US" sz="4800" b="1" dirty="0" smtClean="0">
                <a:solidFill>
                  <a:srgbClr val="FF0000"/>
                </a:solidFill>
              </a:rPr>
              <a:t> – 3 </a:t>
            </a:r>
          </a:p>
          <a:p>
            <a:r>
              <a:rPr lang="en-US" sz="4000" b="1" dirty="0" smtClean="0">
                <a:solidFill>
                  <a:srgbClr val="000090"/>
                </a:solidFill>
              </a:rPr>
              <a:t>Step 1:   32 ÷ 4 </a:t>
            </a:r>
            <a:r>
              <a:rPr lang="en-US" sz="4000" b="1" dirty="0" err="1" smtClean="0">
                <a:solidFill>
                  <a:srgbClr val="000090"/>
                </a:solidFill>
                <a:latin typeface="Wingdings"/>
                <a:ea typeface="Wingdings"/>
                <a:cs typeface="Wingdings"/>
              </a:rPr>
              <a:t></a:t>
            </a:r>
            <a:r>
              <a:rPr lang="en-US" sz="4000" b="1" dirty="0" smtClean="0">
                <a:solidFill>
                  <a:srgbClr val="000090"/>
                </a:solidFill>
              </a:rPr>
              <a:t> 8 - 3 </a:t>
            </a:r>
          </a:p>
          <a:p>
            <a:r>
              <a:rPr lang="en-US" sz="4000" b="1" dirty="0" smtClean="0">
                <a:solidFill>
                  <a:srgbClr val="000090"/>
                </a:solidFill>
              </a:rPr>
              <a:t>Step 2:   32 ÷ 32 – 3</a:t>
            </a:r>
          </a:p>
          <a:p>
            <a:r>
              <a:rPr lang="en-US" sz="4000" b="1" dirty="0" smtClean="0">
                <a:solidFill>
                  <a:srgbClr val="000090"/>
                </a:solidFill>
              </a:rPr>
              <a:t>Step 3:     1 – 3</a:t>
            </a:r>
          </a:p>
          <a:p>
            <a:r>
              <a:rPr lang="en-US" sz="4000" b="1" dirty="0" smtClean="0">
                <a:solidFill>
                  <a:srgbClr val="000090"/>
                </a:solidFill>
              </a:rPr>
              <a:t>Step 4:        -2</a:t>
            </a:r>
            <a:endParaRPr lang="en-US" sz="4000" b="1" dirty="0">
              <a:solidFill>
                <a:srgbClr val="000090"/>
              </a:solidFill>
            </a:endParaRPr>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533" y="451302"/>
            <a:ext cx="274782" cy="320040"/>
          </a:xfrm>
          <a:prstGeom prst="rect">
            <a:avLst/>
          </a:prstGeom>
        </p:spPr>
      </p:pic>
    </p:spTree>
    <p:extLst>
      <p:ext uri="{BB962C8B-B14F-4D97-AF65-F5344CB8AC3E}">
        <p14:creationId xmlns:p14="http://schemas.microsoft.com/office/powerpoint/2010/main" val="35167060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88794"/>
            <a:ext cx="1648137" cy="902588"/>
            <a:chOff x="104463" y="188794"/>
            <a:chExt cx="1648137" cy="902588"/>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88794"/>
              <a:ext cx="803564" cy="523220"/>
            </a:xfrm>
            <a:prstGeom prst="rect">
              <a:avLst/>
            </a:prstGeom>
            <a:noFill/>
          </p:spPr>
          <p:txBody>
            <a:bodyPr wrap="square" rtlCol="0">
              <a:spAutoFit/>
            </a:bodyPr>
            <a:lstStyle/>
            <a:p>
              <a:r>
                <a:rPr lang="en-US" sz="2800" dirty="0" smtClean="0"/>
                <a:t>16</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7</a:t>
            </a:r>
            <a:r>
              <a:rPr lang="en-US" sz="4400" dirty="0" smtClean="0"/>
              <a:t>00 points</a:t>
            </a:r>
            <a:endParaRPr lang="en-US" sz="4400" dirty="0"/>
          </a:p>
        </p:txBody>
      </p:sp>
      <p:sp>
        <p:nvSpPr>
          <p:cNvPr id="8" name="TextBox 7"/>
          <p:cNvSpPr txBox="1"/>
          <p:nvPr/>
        </p:nvSpPr>
        <p:spPr>
          <a:xfrm>
            <a:off x="1524000" y="1600200"/>
            <a:ext cx="6781800" cy="3477875"/>
          </a:xfrm>
          <a:prstGeom prst="rect">
            <a:avLst/>
          </a:prstGeom>
          <a:noFill/>
        </p:spPr>
        <p:txBody>
          <a:bodyPr wrap="square" rtlCol="0">
            <a:spAutoFit/>
          </a:bodyPr>
          <a:lstStyle/>
          <a:p>
            <a:pPr algn="ctr"/>
            <a:r>
              <a:rPr lang="en-US" sz="4400" b="1" dirty="0" smtClean="0">
                <a:solidFill>
                  <a:srgbClr val="000090"/>
                </a:solidFill>
              </a:rPr>
              <a:t>         32 ÷ 4 </a:t>
            </a:r>
            <a:r>
              <a:rPr lang="en-US" sz="4400" b="1" dirty="0" err="1" smtClean="0">
                <a:solidFill>
                  <a:srgbClr val="000090"/>
                </a:solidFill>
                <a:latin typeface="Wingdings"/>
                <a:ea typeface="Wingdings"/>
                <a:cs typeface="Wingdings"/>
              </a:rPr>
              <a:t></a:t>
            </a:r>
            <a:r>
              <a:rPr lang="en-US" sz="4400" b="1" dirty="0" smtClean="0">
                <a:solidFill>
                  <a:srgbClr val="000090"/>
                </a:solidFill>
              </a:rPr>
              <a:t> 2</a:t>
            </a:r>
            <a:r>
              <a:rPr lang="en-US" sz="4400" b="1" baseline="30000" dirty="0" smtClean="0">
                <a:solidFill>
                  <a:srgbClr val="000090"/>
                </a:solidFill>
              </a:rPr>
              <a:t>3</a:t>
            </a:r>
            <a:r>
              <a:rPr lang="en-US" sz="4400" b="1" dirty="0" smtClean="0">
                <a:solidFill>
                  <a:srgbClr val="000090"/>
                </a:solidFill>
              </a:rPr>
              <a:t> – 3 </a:t>
            </a:r>
          </a:p>
          <a:p>
            <a:r>
              <a:rPr lang="en-US" sz="4400" b="1" dirty="0" smtClean="0">
                <a:solidFill>
                  <a:srgbClr val="000090"/>
                </a:solidFill>
              </a:rPr>
              <a:t>Step 1:   32 ÷ 4 </a:t>
            </a:r>
            <a:r>
              <a:rPr lang="en-US" sz="4400" b="1" dirty="0" err="1" smtClean="0">
                <a:solidFill>
                  <a:srgbClr val="000090"/>
                </a:solidFill>
                <a:latin typeface="Wingdings"/>
                <a:ea typeface="Wingdings"/>
                <a:cs typeface="Wingdings"/>
              </a:rPr>
              <a:t></a:t>
            </a:r>
            <a:r>
              <a:rPr lang="en-US" sz="4400" b="1" dirty="0" smtClean="0">
                <a:solidFill>
                  <a:srgbClr val="000090"/>
                </a:solidFill>
              </a:rPr>
              <a:t> 8 - 3 </a:t>
            </a:r>
          </a:p>
          <a:p>
            <a:r>
              <a:rPr lang="en-US" sz="4400" b="1" dirty="0" smtClean="0">
                <a:solidFill>
                  <a:srgbClr val="FF0000"/>
                </a:solidFill>
              </a:rPr>
              <a:t>Step 2:   32 ÷ 32 – 3</a:t>
            </a:r>
          </a:p>
          <a:p>
            <a:r>
              <a:rPr lang="en-US" sz="4400" b="1" dirty="0" smtClean="0">
                <a:solidFill>
                  <a:srgbClr val="000090"/>
                </a:solidFill>
              </a:rPr>
              <a:t>Step 3:     1 – 3</a:t>
            </a:r>
          </a:p>
          <a:p>
            <a:r>
              <a:rPr lang="en-US" sz="4400" b="1" dirty="0" smtClean="0">
                <a:solidFill>
                  <a:srgbClr val="000090"/>
                </a:solidFill>
              </a:rPr>
              <a:t>Step 4:        -2</a:t>
            </a:r>
            <a:endParaRPr lang="en-US" sz="4400" b="1" dirty="0">
              <a:solidFill>
                <a:srgbClr val="000090"/>
              </a:solidFill>
            </a:endParaRPr>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533" y="451302"/>
            <a:ext cx="274782" cy="320040"/>
          </a:xfrm>
          <a:prstGeom prst="rect">
            <a:avLst/>
          </a:prstGeom>
        </p:spPr>
      </p:pic>
    </p:spTree>
    <p:extLst>
      <p:ext uri="{BB962C8B-B14F-4D97-AF65-F5344CB8AC3E}">
        <p14:creationId xmlns:p14="http://schemas.microsoft.com/office/powerpoint/2010/main" val="39774112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17</a:t>
              </a:r>
              <a:endParaRPr lang="en-US" sz="2800" dirty="0"/>
            </a:p>
          </p:txBody>
        </p:sp>
      </p:grpSp>
      <p:sp>
        <p:nvSpPr>
          <p:cNvPr id="7" name="TextBox 6"/>
          <p:cNvSpPr txBox="1"/>
          <p:nvPr/>
        </p:nvSpPr>
        <p:spPr>
          <a:xfrm>
            <a:off x="762000" y="304801"/>
            <a:ext cx="8077200" cy="5201424"/>
          </a:xfrm>
          <a:prstGeom prst="rect">
            <a:avLst/>
          </a:prstGeom>
          <a:noFill/>
        </p:spPr>
        <p:txBody>
          <a:bodyPr wrap="square" rtlCol="0">
            <a:spAutoFit/>
          </a:bodyPr>
          <a:lstStyle/>
          <a:p>
            <a:pPr algn="ctr"/>
            <a:endParaRPr lang="en-US" sz="6000" b="1" dirty="0" smtClean="0">
              <a:latin typeface="+mj-lt"/>
              <a:cs typeface="Arial Black"/>
            </a:endParaRPr>
          </a:p>
          <a:p>
            <a:pPr algn="ctr"/>
            <a:r>
              <a:rPr lang="en-US" sz="8000" b="1" dirty="0" smtClean="0">
                <a:latin typeface="+mj-lt"/>
                <a:cs typeface="Arial Black"/>
              </a:rPr>
              <a:t>Evaluate.</a:t>
            </a:r>
          </a:p>
          <a:p>
            <a:pPr algn="ctr"/>
            <a:r>
              <a:rPr lang="en-US" sz="3200" b="1" dirty="0" smtClean="0">
                <a:solidFill>
                  <a:srgbClr val="FF0000"/>
                </a:solidFill>
                <a:latin typeface="+mj-lt"/>
                <a:cs typeface="Arial Black"/>
              </a:rPr>
              <a:t>(no calculator)</a:t>
            </a:r>
          </a:p>
          <a:p>
            <a:pPr algn="ctr"/>
            <a:endParaRPr lang="en-US" sz="8000" b="1" dirty="0" smtClean="0">
              <a:latin typeface="+mj-lt"/>
              <a:cs typeface="Arial Black"/>
            </a:endParaRPr>
          </a:p>
          <a:p>
            <a:pPr algn="ctr"/>
            <a:r>
              <a:rPr lang="en-US" sz="8000" b="1" dirty="0" smtClean="0">
                <a:latin typeface="+mj-lt"/>
                <a:cs typeface="Arial Black"/>
              </a:rPr>
              <a:t>7 </a:t>
            </a:r>
            <a:r>
              <a:rPr lang="en-US" sz="8000" b="1" dirty="0" err="1" smtClean="0">
                <a:latin typeface="+mj-lt"/>
                <a:cs typeface="Arial Black"/>
              </a:rPr>
              <a:t>x</a:t>
            </a:r>
            <a:r>
              <a:rPr lang="en-US" sz="8000" b="1" dirty="0" smtClean="0">
                <a:latin typeface="+mj-lt"/>
                <a:cs typeface="Arial Black"/>
              </a:rPr>
              <a:t> 2 + 21 ÷ 3 - 3 </a:t>
            </a:r>
            <a:endParaRPr lang="en-US" sz="8000" b="1" dirty="0">
              <a:latin typeface="+mj-lt"/>
              <a:cs typeface="Arial Black"/>
            </a:endParaRPr>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09" y="437654"/>
            <a:ext cx="236830" cy="320040"/>
          </a:xfrm>
          <a:prstGeom prst="rect">
            <a:avLst/>
          </a:prstGeom>
        </p:spPr>
      </p:pic>
    </p:spTree>
    <p:extLst>
      <p:ext uri="{BB962C8B-B14F-4D97-AF65-F5344CB8AC3E}">
        <p14:creationId xmlns:p14="http://schemas.microsoft.com/office/powerpoint/2010/main" val="41797406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88794"/>
            <a:ext cx="1648137" cy="902588"/>
            <a:chOff x="104463" y="188794"/>
            <a:chExt cx="1648137" cy="902588"/>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88794"/>
              <a:ext cx="803564" cy="523220"/>
            </a:xfrm>
            <a:prstGeom prst="rect">
              <a:avLst/>
            </a:prstGeom>
            <a:noFill/>
          </p:spPr>
          <p:txBody>
            <a:bodyPr wrap="square" rtlCol="0">
              <a:spAutoFit/>
            </a:bodyPr>
            <a:lstStyle/>
            <a:p>
              <a:r>
                <a:rPr lang="en-US" sz="2800" dirty="0" smtClean="0"/>
                <a:t>17</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smtClean="0"/>
              <a:t>200 points</a:t>
            </a:r>
            <a:endParaRPr lang="en-US" sz="4400" dirty="0"/>
          </a:p>
        </p:txBody>
      </p:sp>
      <p:sp>
        <p:nvSpPr>
          <p:cNvPr id="8" name="TextBox 7"/>
          <p:cNvSpPr txBox="1"/>
          <p:nvPr/>
        </p:nvSpPr>
        <p:spPr>
          <a:xfrm>
            <a:off x="2895600" y="2590800"/>
            <a:ext cx="3505200" cy="1446550"/>
          </a:xfrm>
          <a:prstGeom prst="rect">
            <a:avLst/>
          </a:prstGeom>
          <a:noFill/>
        </p:spPr>
        <p:txBody>
          <a:bodyPr wrap="square" rtlCol="0">
            <a:spAutoFit/>
          </a:bodyPr>
          <a:lstStyle/>
          <a:p>
            <a:pPr algn="ctr"/>
            <a:r>
              <a:rPr lang="en-US" sz="8800" b="1" dirty="0" smtClean="0"/>
              <a:t>18</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509" y="437654"/>
            <a:ext cx="236830" cy="320040"/>
          </a:xfrm>
          <a:prstGeom prst="rect">
            <a:avLst/>
          </a:prstGeom>
        </p:spPr>
      </p:pic>
    </p:spTree>
    <p:extLst>
      <p:ext uri="{BB962C8B-B14F-4D97-AF65-F5344CB8AC3E}">
        <p14:creationId xmlns:p14="http://schemas.microsoft.com/office/powerpoint/2010/main" val="3377280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ounded Rectangle 1"/>
          <p:cNvSpPr/>
          <p:nvPr/>
        </p:nvSpPr>
        <p:spPr>
          <a:xfrm>
            <a:off x="481084" y="1447800"/>
            <a:ext cx="8305800" cy="3166824"/>
          </a:xfrm>
          <a:prstGeom prst="round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buFont typeface="Arial" pitchFamily="34" charset="0"/>
              <a:buChar char="•"/>
              <a:defRPr/>
            </a:pPr>
            <a:r>
              <a:rPr lang="en-US" dirty="0"/>
              <a:t>The original purchaser of this document is granted permission to copy for teaching purposes only.  </a:t>
            </a:r>
            <a:endParaRPr lang="en-US" dirty="0" smtClean="0"/>
          </a:p>
          <a:p>
            <a:pPr>
              <a:defRPr/>
            </a:pPr>
            <a:endParaRPr lang="en-US" dirty="0" smtClean="0"/>
          </a:p>
          <a:p>
            <a:pPr marL="285750" indent="-285750">
              <a:buFont typeface="Arial" pitchFamily="34" charset="0"/>
              <a:buChar char="•"/>
              <a:defRPr/>
            </a:pPr>
            <a:r>
              <a:rPr lang="en-US" dirty="0" smtClean="0"/>
              <a:t>If </a:t>
            </a:r>
            <a:r>
              <a:rPr lang="en-US" dirty="0"/>
              <a:t>you are NOT the original purchaser, please download the item from my store before making any copies. </a:t>
            </a:r>
            <a:br>
              <a:rPr lang="en-US" dirty="0"/>
            </a:br>
            <a:endParaRPr lang="en-US" dirty="0" smtClean="0"/>
          </a:p>
          <a:p>
            <a:pPr marL="285750" indent="-285750">
              <a:buFont typeface="Arial" pitchFamily="34" charset="0"/>
              <a:buChar char="•"/>
              <a:defRPr/>
            </a:pPr>
            <a:r>
              <a:rPr lang="en-US" dirty="0" smtClean="0"/>
              <a:t>Redistributing</a:t>
            </a:r>
            <a:r>
              <a:rPr lang="en-US" dirty="0"/>
              <a:t>, editing, selling, or posting this item or any part thereof on the Internet are strictly prohibited without </a:t>
            </a:r>
            <a:r>
              <a:rPr lang="en-US" dirty="0" smtClean="0"/>
              <a:t>first gaining </a:t>
            </a:r>
            <a:r>
              <a:rPr lang="en-US" dirty="0"/>
              <a:t>permission from the author.  Violations are subject to the penalties of the Digital millennium Copyright Act. </a:t>
            </a:r>
            <a:endParaRPr lang="en-US" dirty="0" smtClean="0"/>
          </a:p>
        </p:txBody>
      </p:sp>
      <p:sp>
        <p:nvSpPr>
          <p:cNvPr id="3" name="TextBox 2"/>
          <p:cNvSpPr txBox="1"/>
          <p:nvPr/>
        </p:nvSpPr>
        <p:spPr>
          <a:xfrm>
            <a:off x="2524836" y="652790"/>
            <a:ext cx="4419600" cy="523220"/>
          </a:xfrm>
          <a:prstGeom prst="rect">
            <a:avLst/>
          </a:prstGeom>
          <a:noFill/>
        </p:spPr>
        <p:txBody>
          <a:bodyPr wrap="square" rtlCol="0">
            <a:spAutoFit/>
          </a:bodyPr>
          <a:lstStyle/>
          <a:p>
            <a:pPr algn="ctr"/>
            <a:r>
              <a:rPr lang="en-US" sz="2800" dirty="0" smtClean="0">
                <a:solidFill>
                  <a:schemeClr val="accent1">
                    <a:lumMod val="50000"/>
                  </a:schemeClr>
                </a:solidFill>
                <a:latin typeface="Segoe Print" pitchFamily="2" charset="0"/>
              </a:rPr>
              <a:t>Copyright Information</a:t>
            </a:r>
            <a:endParaRPr lang="en-US" sz="2800" dirty="0">
              <a:solidFill>
                <a:schemeClr val="accent1">
                  <a:lumMod val="50000"/>
                </a:schemeClr>
              </a:solidFill>
              <a:latin typeface="Segoe Print" pitchFamily="2" charset="0"/>
            </a:endParaRPr>
          </a:p>
        </p:txBody>
      </p:sp>
    </p:spTree>
    <p:extLst>
      <p:ext uri="{BB962C8B-B14F-4D97-AF65-F5344CB8AC3E}">
        <p14:creationId xmlns:p14="http://schemas.microsoft.com/office/powerpoint/2010/main" val="785106216"/>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18</a:t>
              </a:r>
              <a:endParaRPr lang="en-US" sz="2800" dirty="0"/>
            </a:p>
          </p:txBody>
        </p:sp>
      </p:grpSp>
      <p:sp>
        <p:nvSpPr>
          <p:cNvPr id="7" name="TextBox 6"/>
          <p:cNvSpPr txBox="1"/>
          <p:nvPr/>
        </p:nvSpPr>
        <p:spPr>
          <a:xfrm>
            <a:off x="533400" y="1066800"/>
            <a:ext cx="8001000" cy="3970318"/>
          </a:xfrm>
          <a:prstGeom prst="rect">
            <a:avLst/>
          </a:prstGeom>
          <a:noFill/>
        </p:spPr>
        <p:txBody>
          <a:bodyPr wrap="square" rtlCol="0">
            <a:spAutoFit/>
          </a:bodyPr>
          <a:lstStyle/>
          <a:p>
            <a:pPr algn="ctr"/>
            <a:r>
              <a:rPr lang="en-US" sz="3600" b="1" dirty="0" smtClean="0"/>
              <a:t>Choose ANY four numbers from the list below to create an arithmetic sequence.  </a:t>
            </a:r>
          </a:p>
          <a:p>
            <a:pPr algn="ctr"/>
            <a:r>
              <a:rPr lang="en-US" sz="3600" b="1" dirty="0" smtClean="0"/>
              <a:t>Write your sequence in the boxes. </a:t>
            </a:r>
          </a:p>
          <a:p>
            <a:pPr algn="ctr"/>
            <a:endParaRPr lang="en-US" sz="3600" b="1" dirty="0" smtClean="0"/>
          </a:p>
          <a:p>
            <a:pPr algn="ctr"/>
            <a:r>
              <a:rPr lang="en-US" sz="3600" b="1" dirty="0" smtClean="0"/>
              <a:t>1, 2, 3, 5, 6, 7, 8</a:t>
            </a:r>
          </a:p>
          <a:p>
            <a:pPr algn="ctr"/>
            <a:endParaRPr lang="en-US" sz="3600" b="1"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08" y="437654"/>
            <a:ext cx="236831" cy="320040"/>
          </a:xfrm>
          <a:prstGeom prst="rect">
            <a:avLst/>
          </a:prstGeom>
        </p:spPr>
      </p:pic>
      <p:sp>
        <p:nvSpPr>
          <p:cNvPr id="10" name="Rectangle 9"/>
          <p:cNvSpPr/>
          <p:nvPr/>
        </p:nvSpPr>
        <p:spPr>
          <a:xfrm>
            <a:off x="2057400" y="4724400"/>
            <a:ext cx="609600" cy="5334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76600" y="4724400"/>
            <a:ext cx="609600" cy="5334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648200" y="4724400"/>
            <a:ext cx="609600" cy="5334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096000" y="4724400"/>
            <a:ext cx="609600" cy="5334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7406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88794"/>
            <a:ext cx="1648137" cy="902588"/>
            <a:chOff x="104463" y="188794"/>
            <a:chExt cx="1648137" cy="902588"/>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88794"/>
              <a:ext cx="803564" cy="523220"/>
            </a:xfrm>
            <a:prstGeom prst="rect">
              <a:avLst/>
            </a:prstGeom>
            <a:noFill/>
          </p:spPr>
          <p:txBody>
            <a:bodyPr wrap="square" rtlCol="0">
              <a:spAutoFit/>
            </a:bodyPr>
            <a:lstStyle/>
            <a:p>
              <a:r>
                <a:rPr lang="en-US" sz="2800" dirty="0" smtClean="0"/>
                <a:t>18</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1524000" y="2209800"/>
            <a:ext cx="6019800" cy="1446550"/>
          </a:xfrm>
          <a:prstGeom prst="rect">
            <a:avLst/>
          </a:prstGeom>
          <a:noFill/>
        </p:spPr>
        <p:txBody>
          <a:bodyPr wrap="square" rtlCol="0">
            <a:spAutoFit/>
          </a:bodyPr>
          <a:lstStyle/>
          <a:p>
            <a:pPr algn="ctr"/>
            <a:r>
              <a:rPr lang="en-US" sz="8800" b="1" dirty="0" smtClean="0"/>
              <a:t>1, 3, 5, 7</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508" y="437654"/>
            <a:ext cx="236831" cy="320040"/>
          </a:xfrm>
          <a:prstGeom prst="rect">
            <a:avLst/>
          </a:prstGeom>
        </p:spPr>
      </p:pic>
    </p:spTree>
    <p:extLst>
      <p:ext uri="{BB962C8B-B14F-4D97-AF65-F5344CB8AC3E}">
        <p14:creationId xmlns:p14="http://schemas.microsoft.com/office/powerpoint/2010/main" val="33772800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19</a:t>
              </a:r>
              <a:endParaRPr lang="en-US" sz="2800" dirty="0"/>
            </a:p>
          </p:txBody>
        </p:sp>
      </p:grpSp>
      <p:sp>
        <p:nvSpPr>
          <p:cNvPr id="7" name="TextBox 6"/>
          <p:cNvSpPr txBox="1"/>
          <p:nvPr/>
        </p:nvSpPr>
        <p:spPr>
          <a:xfrm>
            <a:off x="990600" y="914400"/>
            <a:ext cx="7391400" cy="5262979"/>
          </a:xfrm>
          <a:prstGeom prst="rect">
            <a:avLst/>
          </a:prstGeom>
          <a:noFill/>
        </p:spPr>
        <p:txBody>
          <a:bodyPr wrap="square" rtlCol="0">
            <a:spAutoFit/>
          </a:bodyPr>
          <a:lstStyle/>
          <a:p>
            <a:pPr algn="ctr"/>
            <a:r>
              <a:rPr lang="en-US" sz="3600" b="1" dirty="0" smtClean="0"/>
              <a:t>Which expression could you use to find the next term in the given sequence?</a:t>
            </a:r>
          </a:p>
          <a:p>
            <a:pPr algn="ctr"/>
            <a:r>
              <a:rPr lang="en-US" sz="3600" b="1" dirty="0" smtClean="0"/>
              <a:t>4, 8, 16, 32,…</a:t>
            </a:r>
          </a:p>
          <a:p>
            <a:pPr algn="ctr"/>
            <a:endParaRPr lang="en-US" sz="3200" dirty="0" smtClean="0"/>
          </a:p>
          <a:p>
            <a:pPr marL="514350" indent="-514350">
              <a:buAutoNum type="alphaLcPeriod"/>
            </a:pPr>
            <a:r>
              <a:rPr lang="en-US" sz="4000" b="1" dirty="0" smtClean="0">
                <a:solidFill>
                  <a:srgbClr val="0000FF"/>
                </a:solidFill>
              </a:rPr>
              <a:t>   </a:t>
            </a:r>
            <a:r>
              <a:rPr lang="en-US" sz="4000" b="1" dirty="0" err="1" smtClean="0">
                <a:solidFill>
                  <a:srgbClr val="0000FF"/>
                </a:solidFill>
              </a:rPr>
              <a:t>n</a:t>
            </a:r>
            <a:r>
              <a:rPr lang="en-US" sz="4000" b="1" dirty="0" smtClean="0">
                <a:solidFill>
                  <a:srgbClr val="0000FF"/>
                </a:solidFill>
              </a:rPr>
              <a:t> + 2</a:t>
            </a:r>
          </a:p>
          <a:p>
            <a:pPr marL="514350" indent="-514350">
              <a:buAutoNum type="alphaLcPeriod"/>
            </a:pPr>
            <a:r>
              <a:rPr lang="en-US" sz="4000" b="1" dirty="0" smtClean="0">
                <a:solidFill>
                  <a:srgbClr val="0000FF"/>
                </a:solidFill>
              </a:rPr>
              <a:t>   </a:t>
            </a:r>
            <a:r>
              <a:rPr lang="en-US" sz="4000" b="1" dirty="0" err="1" smtClean="0">
                <a:solidFill>
                  <a:srgbClr val="0000FF"/>
                </a:solidFill>
              </a:rPr>
              <a:t>n</a:t>
            </a:r>
            <a:r>
              <a:rPr lang="en-US" sz="4000" b="1" dirty="0" smtClean="0">
                <a:solidFill>
                  <a:srgbClr val="0000FF"/>
                </a:solidFill>
              </a:rPr>
              <a:t> – 2</a:t>
            </a:r>
          </a:p>
          <a:p>
            <a:pPr marL="514350" indent="-514350">
              <a:buAutoNum type="alphaLcPeriod"/>
            </a:pPr>
            <a:r>
              <a:rPr lang="en-US" sz="4000" b="1" dirty="0" smtClean="0">
                <a:solidFill>
                  <a:srgbClr val="0000FF"/>
                </a:solidFill>
              </a:rPr>
              <a:t>   2n</a:t>
            </a:r>
          </a:p>
          <a:p>
            <a:pPr marL="514350" indent="-514350">
              <a:buAutoNum type="alphaLcPeriod"/>
            </a:pPr>
            <a:r>
              <a:rPr lang="en-US" sz="4000" b="1" dirty="0" smtClean="0">
                <a:solidFill>
                  <a:srgbClr val="0000FF"/>
                </a:solidFill>
              </a:rPr>
              <a:t>   2n + 2</a:t>
            </a:r>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451" y="438871"/>
            <a:ext cx="290945" cy="320040"/>
          </a:xfrm>
          <a:prstGeom prst="rect">
            <a:avLst/>
          </a:prstGeom>
        </p:spPr>
      </p:pic>
    </p:spTree>
    <p:extLst>
      <p:ext uri="{BB962C8B-B14F-4D97-AF65-F5344CB8AC3E}">
        <p14:creationId xmlns:p14="http://schemas.microsoft.com/office/powerpoint/2010/main" val="41797406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88794"/>
            <a:ext cx="1648137" cy="902588"/>
            <a:chOff x="104463" y="188794"/>
            <a:chExt cx="1648137" cy="902588"/>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88794"/>
              <a:ext cx="803564" cy="523220"/>
            </a:xfrm>
            <a:prstGeom prst="rect">
              <a:avLst/>
            </a:prstGeom>
            <a:noFill/>
          </p:spPr>
          <p:txBody>
            <a:bodyPr wrap="square" rtlCol="0">
              <a:spAutoFit/>
            </a:bodyPr>
            <a:lstStyle/>
            <a:p>
              <a:r>
                <a:rPr lang="en-US" sz="2800" dirty="0" smtClean="0"/>
                <a:t>19</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5</a:t>
            </a:r>
            <a:r>
              <a:rPr lang="en-US" sz="4400" dirty="0" smtClean="0"/>
              <a:t>00 points</a:t>
            </a:r>
            <a:endParaRPr lang="en-US" sz="4400" dirty="0"/>
          </a:p>
        </p:txBody>
      </p:sp>
      <p:sp>
        <p:nvSpPr>
          <p:cNvPr id="8" name="TextBox 7"/>
          <p:cNvSpPr txBox="1"/>
          <p:nvPr/>
        </p:nvSpPr>
        <p:spPr>
          <a:xfrm>
            <a:off x="1600200" y="1828800"/>
            <a:ext cx="5715000" cy="1446550"/>
          </a:xfrm>
          <a:prstGeom prst="rect">
            <a:avLst/>
          </a:prstGeom>
          <a:noFill/>
        </p:spPr>
        <p:txBody>
          <a:bodyPr wrap="square" rtlCol="0">
            <a:spAutoFit/>
          </a:bodyPr>
          <a:lstStyle/>
          <a:p>
            <a:pPr algn="ctr"/>
            <a:r>
              <a:rPr lang="en-US" sz="8800" b="1" dirty="0" err="1" smtClean="0"/>
              <a:t>c</a:t>
            </a:r>
            <a:r>
              <a:rPr lang="en-US" sz="8800" b="1" dirty="0" smtClean="0"/>
              <a:t>.   2n </a:t>
            </a:r>
            <a:endParaRPr lang="en-US" sz="88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451" y="438871"/>
            <a:ext cx="290945" cy="320040"/>
          </a:xfrm>
          <a:prstGeom prst="rect">
            <a:avLst/>
          </a:prstGeom>
        </p:spPr>
      </p:pic>
    </p:spTree>
    <p:extLst>
      <p:ext uri="{BB962C8B-B14F-4D97-AF65-F5344CB8AC3E}">
        <p14:creationId xmlns:p14="http://schemas.microsoft.com/office/powerpoint/2010/main" val="33772800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495737" cy="938982"/>
            <a:chOff x="104463" y="152400"/>
            <a:chExt cx="1495737"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52400"/>
              <a:ext cx="651164" cy="523220"/>
            </a:xfrm>
            <a:prstGeom prst="rect">
              <a:avLst/>
            </a:prstGeom>
            <a:noFill/>
          </p:spPr>
          <p:txBody>
            <a:bodyPr wrap="square" rtlCol="0">
              <a:spAutoFit/>
            </a:bodyPr>
            <a:lstStyle/>
            <a:p>
              <a:r>
                <a:rPr lang="en-US" sz="2800" dirty="0" smtClean="0"/>
                <a:t>20</a:t>
              </a:r>
              <a:endParaRPr lang="en-US" sz="2800" dirty="0"/>
            </a:p>
          </p:txBody>
        </p:sp>
      </p:grpSp>
      <p:sp>
        <p:nvSpPr>
          <p:cNvPr id="7" name="TextBox 6"/>
          <p:cNvSpPr txBox="1"/>
          <p:nvPr/>
        </p:nvSpPr>
        <p:spPr>
          <a:xfrm>
            <a:off x="1295400" y="457200"/>
            <a:ext cx="7315200" cy="4832092"/>
          </a:xfrm>
          <a:prstGeom prst="rect">
            <a:avLst/>
          </a:prstGeom>
          <a:noFill/>
        </p:spPr>
        <p:txBody>
          <a:bodyPr wrap="square" rtlCol="0">
            <a:spAutoFit/>
          </a:bodyPr>
          <a:lstStyle/>
          <a:p>
            <a:pPr algn="ctr"/>
            <a:r>
              <a:rPr lang="en-US" sz="4400" b="1" dirty="0" smtClean="0"/>
              <a:t>Which is the first incorrect step?</a:t>
            </a:r>
          </a:p>
          <a:p>
            <a:pPr algn="ctr"/>
            <a:r>
              <a:rPr lang="en-US" sz="4400" b="1" dirty="0" smtClean="0">
                <a:solidFill>
                  <a:srgbClr val="FF0000"/>
                </a:solidFill>
              </a:rPr>
              <a:t>10 </a:t>
            </a:r>
            <a:r>
              <a:rPr lang="en-US" sz="4400" b="1" dirty="0" err="1" smtClean="0">
                <a:solidFill>
                  <a:srgbClr val="FF0000"/>
                </a:solidFill>
                <a:latin typeface="Wingdings"/>
                <a:ea typeface="Wingdings"/>
                <a:cs typeface="Wingdings"/>
              </a:rPr>
              <a:t></a:t>
            </a:r>
            <a:r>
              <a:rPr lang="en-US" sz="4400" b="1" dirty="0" smtClean="0">
                <a:solidFill>
                  <a:srgbClr val="FF0000"/>
                </a:solidFill>
              </a:rPr>
              <a:t> 2 – 1</a:t>
            </a:r>
            <a:r>
              <a:rPr lang="en-US" sz="4400" b="1" baseline="30000" dirty="0" smtClean="0">
                <a:solidFill>
                  <a:srgbClr val="FF0000"/>
                </a:solidFill>
              </a:rPr>
              <a:t>3</a:t>
            </a:r>
            <a:r>
              <a:rPr lang="en-US" sz="4400" b="1" dirty="0" smtClean="0">
                <a:solidFill>
                  <a:srgbClr val="FF0000"/>
                </a:solidFill>
              </a:rPr>
              <a:t> + 3 </a:t>
            </a:r>
          </a:p>
          <a:p>
            <a:r>
              <a:rPr lang="en-US" sz="4400" b="1" dirty="0" smtClean="0">
                <a:solidFill>
                  <a:srgbClr val="000090"/>
                </a:solidFill>
              </a:rPr>
              <a:t>Step 1:   10 </a:t>
            </a:r>
            <a:r>
              <a:rPr lang="en-US" sz="4400" b="1" dirty="0" err="1" smtClean="0">
                <a:solidFill>
                  <a:srgbClr val="000090"/>
                </a:solidFill>
                <a:latin typeface="Wingdings"/>
                <a:ea typeface="Wingdings"/>
                <a:cs typeface="Wingdings"/>
              </a:rPr>
              <a:t></a:t>
            </a:r>
            <a:r>
              <a:rPr lang="en-US" sz="4400" b="1" dirty="0" smtClean="0">
                <a:solidFill>
                  <a:srgbClr val="000090"/>
                </a:solidFill>
              </a:rPr>
              <a:t> 2 – 1 + 3 </a:t>
            </a:r>
          </a:p>
          <a:p>
            <a:r>
              <a:rPr lang="en-US" sz="4400" b="1" dirty="0" smtClean="0">
                <a:solidFill>
                  <a:srgbClr val="000090"/>
                </a:solidFill>
              </a:rPr>
              <a:t>Step 2:     20 – 1 + 3</a:t>
            </a:r>
          </a:p>
          <a:p>
            <a:r>
              <a:rPr lang="en-US" sz="4400" b="1" dirty="0" smtClean="0">
                <a:solidFill>
                  <a:srgbClr val="000090"/>
                </a:solidFill>
              </a:rPr>
              <a:t>Step 3:     20 – 4</a:t>
            </a:r>
          </a:p>
          <a:p>
            <a:r>
              <a:rPr lang="en-US" sz="4400" b="1" dirty="0" smtClean="0">
                <a:solidFill>
                  <a:srgbClr val="000090"/>
                </a:solidFill>
              </a:rPr>
              <a:t>Step 4:        16</a:t>
            </a:r>
            <a:endParaRPr lang="en-US" sz="4400" b="1" dirty="0">
              <a:solidFill>
                <a:srgbClr val="000090"/>
              </a:solidFill>
            </a:endParaRPr>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09" y="451302"/>
            <a:ext cx="236830" cy="320040"/>
          </a:xfrm>
          <a:prstGeom prst="rect">
            <a:avLst/>
          </a:prstGeom>
        </p:spPr>
      </p:pic>
    </p:spTree>
    <p:extLst>
      <p:ext uri="{BB962C8B-B14F-4D97-AF65-F5344CB8AC3E}">
        <p14:creationId xmlns:p14="http://schemas.microsoft.com/office/powerpoint/2010/main" val="41797406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88794"/>
            <a:ext cx="1648137" cy="902588"/>
            <a:chOff x="104463" y="188794"/>
            <a:chExt cx="1648137" cy="902588"/>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949036" y="188794"/>
              <a:ext cx="803564" cy="523220"/>
            </a:xfrm>
            <a:prstGeom prst="rect">
              <a:avLst/>
            </a:prstGeom>
            <a:noFill/>
          </p:spPr>
          <p:txBody>
            <a:bodyPr wrap="square" rtlCol="0">
              <a:spAutoFit/>
            </a:bodyPr>
            <a:lstStyle/>
            <a:p>
              <a:r>
                <a:rPr lang="en-US" sz="2800" dirty="0" smtClean="0"/>
                <a:t>20</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smtClean="0"/>
              <a:t>200 points</a:t>
            </a:r>
            <a:endParaRPr lang="en-US" sz="4400" dirty="0"/>
          </a:p>
        </p:txBody>
      </p:sp>
      <p:sp>
        <p:nvSpPr>
          <p:cNvPr id="8" name="TextBox 7"/>
          <p:cNvSpPr txBox="1"/>
          <p:nvPr/>
        </p:nvSpPr>
        <p:spPr>
          <a:xfrm>
            <a:off x="1295400" y="1524000"/>
            <a:ext cx="6477000" cy="3477875"/>
          </a:xfrm>
          <a:prstGeom prst="rect">
            <a:avLst/>
          </a:prstGeom>
          <a:noFill/>
        </p:spPr>
        <p:txBody>
          <a:bodyPr wrap="square" rtlCol="0">
            <a:spAutoFit/>
          </a:bodyPr>
          <a:lstStyle/>
          <a:p>
            <a:pPr algn="ctr"/>
            <a:r>
              <a:rPr lang="en-US" sz="4400" b="1" dirty="0" smtClean="0">
                <a:solidFill>
                  <a:srgbClr val="000090"/>
                </a:solidFill>
              </a:rPr>
              <a:t>10 </a:t>
            </a:r>
            <a:r>
              <a:rPr lang="en-US" sz="4400" b="1" dirty="0" err="1" smtClean="0">
                <a:solidFill>
                  <a:srgbClr val="000090"/>
                </a:solidFill>
                <a:latin typeface="Wingdings"/>
                <a:ea typeface="Wingdings"/>
                <a:cs typeface="Wingdings"/>
              </a:rPr>
              <a:t></a:t>
            </a:r>
            <a:r>
              <a:rPr lang="en-US" sz="4400" b="1" dirty="0" smtClean="0">
                <a:solidFill>
                  <a:srgbClr val="000090"/>
                </a:solidFill>
              </a:rPr>
              <a:t> 2 – 1</a:t>
            </a:r>
            <a:r>
              <a:rPr lang="en-US" sz="4400" b="1" baseline="30000" dirty="0" smtClean="0">
                <a:solidFill>
                  <a:srgbClr val="000090"/>
                </a:solidFill>
              </a:rPr>
              <a:t>3</a:t>
            </a:r>
            <a:r>
              <a:rPr lang="en-US" sz="4400" b="1" dirty="0" smtClean="0">
                <a:solidFill>
                  <a:srgbClr val="000090"/>
                </a:solidFill>
              </a:rPr>
              <a:t> + 3 </a:t>
            </a:r>
          </a:p>
          <a:p>
            <a:r>
              <a:rPr lang="en-US" sz="4400" b="1" dirty="0" smtClean="0">
                <a:solidFill>
                  <a:srgbClr val="000090"/>
                </a:solidFill>
              </a:rPr>
              <a:t>Step 1:   10 </a:t>
            </a:r>
            <a:r>
              <a:rPr lang="en-US" sz="4400" b="1" dirty="0" err="1" smtClean="0">
                <a:solidFill>
                  <a:srgbClr val="000090"/>
                </a:solidFill>
                <a:latin typeface="Wingdings"/>
                <a:ea typeface="Wingdings"/>
                <a:cs typeface="Wingdings"/>
              </a:rPr>
              <a:t></a:t>
            </a:r>
            <a:r>
              <a:rPr lang="en-US" sz="4400" b="1" dirty="0" smtClean="0">
                <a:solidFill>
                  <a:srgbClr val="000090"/>
                </a:solidFill>
              </a:rPr>
              <a:t> 2 – 1 + 3 </a:t>
            </a:r>
          </a:p>
          <a:p>
            <a:r>
              <a:rPr lang="en-US" sz="4400" b="1" dirty="0" smtClean="0">
                <a:solidFill>
                  <a:srgbClr val="000090"/>
                </a:solidFill>
              </a:rPr>
              <a:t>Step 2:     20 – 1 + 3</a:t>
            </a:r>
          </a:p>
          <a:p>
            <a:r>
              <a:rPr lang="en-US" sz="4400" b="1" dirty="0" smtClean="0">
                <a:solidFill>
                  <a:srgbClr val="FF0000"/>
                </a:solidFill>
              </a:rPr>
              <a:t>Step 3:     20 – 4</a:t>
            </a:r>
          </a:p>
          <a:p>
            <a:r>
              <a:rPr lang="en-US" sz="4400" b="1" dirty="0" smtClean="0">
                <a:solidFill>
                  <a:srgbClr val="000090"/>
                </a:solidFill>
              </a:rPr>
              <a:t>Step 4:        16</a:t>
            </a:r>
            <a:endParaRPr lang="en-US" sz="4400" b="1" dirty="0">
              <a:solidFill>
                <a:srgbClr val="000090"/>
              </a:solidFill>
            </a:endParaRPr>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509" y="451302"/>
            <a:ext cx="236830" cy="320040"/>
          </a:xfrm>
          <a:prstGeom prst="rect">
            <a:avLst/>
          </a:prstGeom>
        </p:spPr>
      </p:pic>
    </p:spTree>
    <p:extLst>
      <p:ext uri="{BB962C8B-B14F-4D97-AF65-F5344CB8AC3E}">
        <p14:creationId xmlns:p14="http://schemas.microsoft.com/office/powerpoint/2010/main" val="3377280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90000"/>
            <a:extLst>
              <a:ext uri="{BEBA8EAE-BF5A-486C-A8C5-ECC9F3942E4B}">
                <a14:imgProps xmlns:a14="http://schemas.microsoft.com/office/drawing/2010/main">
                  <a14:imgLayer r:embed="rId3">
                    <a14:imgEffect>
                      <a14:brightnessContrast bright="75000" contrast="8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30" name="Picture 6" descr="C:\Users\mcase\AppData\Local\Microsoft\Windows\Temporary Internet Files\Content.IE5\C7LLXPE5\MC900433135[1].jp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746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hlinkClick r:id="rId4"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770135">
            <a:off x="7921625" y="5684519"/>
            <a:ext cx="1000720" cy="1097280"/>
          </a:xfrm>
          <a:prstGeom prst="rect">
            <a:avLst/>
          </a:prstGeom>
        </p:spPr>
      </p:pic>
      <p:grpSp>
        <p:nvGrpSpPr>
          <p:cNvPr id="11" name="Group 10"/>
          <p:cNvGrpSpPr/>
          <p:nvPr/>
        </p:nvGrpSpPr>
        <p:grpSpPr>
          <a:xfrm>
            <a:off x="200655" y="401418"/>
            <a:ext cx="1343337" cy="938982"/>
            <a:chOff x="104463" y="152400"/>
            <a:chExt cx="1343337" cy="938982"/>
          </a:xfrm>
        </p:grpSpPr>
        <p:pic>
          <p:nvPicPr>
            <p:cNvPr id="9" name="Picture 8">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10" name="TextBox 9"/>
            <p:cNvSpPr txBox="1"/>
            <p:nvPr/>
          </p:nvSpPr>
          <p:spPr>
            <a:xfrm>
              <a:off x="1066800" y="152400"/>
              <a:ext cx="381000" cy="523220"/>
            </a:xfrm>
            <a:prstGeom prst="rect">
              <a:avLst/>
            </a:prstGeom>
            <a:noFill/>
          </p:spPr>
          <p:txBody>
            <a:bodyPr wrap="square" rtlCol="0">
              <a:spAutoFit/>
            </a:bodyPr>
            <a:lstStyle/>
            <a:p>
              <a:pPr algn="r"/>
              <a:r>
                <a:rPr lang="en-US" sz="2800" dirty="0" smtClean="0">
                  <a:solidFill>
                    <a:schemeClr val="bg1"/>
                  </a:solidFill>
                  <a:hlinkClick r:id="rId8" action="ppaction://hlinksldjump"/>
                </a:rPr>
                <a:t>1</a:t>
              </a:r>
              <a:endParaRPr lang="en-US" sz="2800" dirty="0">
                <a:solidFill>
                  <a:schemeClr val="bg1"/>
                </a:solidFill>
              </a:endParaRPr>
            </a:p>
          </p:txBody>
        </p:sp>
      </p:grpSp>
      <p:grpSp>
        <p:nvGrpSpPr>
          <p:cNvPr id="16" name="Group 15"/>
          <p:cNvGrpSpPr/>
          <p:nvPr/>
        </p:nvGrpSpPr>
        <p:grpSpPr>
          <a:xfrm>
            <a:off x="1620192" y="729349"/>
            <a:ext cx="1343337" cy="938982"/>
            <a:chOff x="104463" y="152400"/>
            <a:chExt cx="1343337" cy="938982"/>
          </a:xfrm>
        </p:grpSpPr>
        <p:pic>
          <p:nvPicPr>
            <p:cNvPr id="17" name="Picture 16">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18" name="TextBox 17"/>
            <p:cNvSpPr txBox="1"/>
            <p:nvPr/>
          </p:nvSpPr>
          <p:spPr>
            <a:xfrm>
              <a:off x="1066800" y="152400"/>
              <a:ext cx="381000" cy="523220"/>
            </a:xfrm>
            <a:prstGeom prst="rect">
              <a:avLst/>
            </a:prstGeom>
            <a:noFill/>
          </p:spPr>
          <p:txBody>
            <a:bodyPr wrap="square" rtlCol="0">
              <a:spAutoFit/>
            </a:bodyPr>
            <a:lstStyle/>
            <a:p>
              <a:pPr algn="r"/>
              <a:r>
                <a:rPr lang="en-US" sz="2800" dirty="0">
                  <a:solidFill>
                    <a:schemeClr val="bg1"/>
                  </a:solidFill>
                  <a:hlinkClick r:id="rId9" action="ppaction://hlinksldjump"/>
                </a:rPr>
                <a:t>2</a:t>
              </a:r>
              <a:endParaRPr lang="en-US" sz="2800" dirty="0">
                <a:solidFill>
                  <a:schemeClr val="bg1"/>
                </a:solidFill>
              </a:endParaRPr>
            </a:p>
          </p:txBody>
        </p:sp>
      </p:grpSp>
      <p:grpSp>
        <p:nvGrpSpPr>
          <p:cNvPr id="19" name="Group 18"/>
          <p:cNvGrpSpPr/>
          <p:nvPr/>
        </p:nvGrpSpPr>
        <p:grpSpPr>
          <a:xfrm>
            <a:off x="3457263" y="382826"/>
            <a:ext cx="1343337" cy="938982"/>
            <a:chOff x="104463" y="152400"/>
            <a:chExt cx="1343337" cy="938982"/>
          </a:xfrm>
        </p:grpSpPr>
        <p:pic>
          <p:nvPicPr>
            <p:cNvPr id="20" name="Picture 19">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21" name="TextBox 20"/>
            <p:cNvSpPr txBox="1"/>
            <p:nvPr/>
          </p:nvSpPr>
          <p:spPr>
            <a:xfrm>
              <a:off x="1066800" y="152400"/>
              <a:ext cx="381000" cy="523220"/>
            </a:xfrm>
            <a:prstGeom prst="rect">
              <a:avLst/>
            </a:prstGeom>
            <a:noFill/>
          </p:spPr>
          <p:txBody>
            <a:bodyPr wrap="square" rtlCol="0">
              <a:spAutoFit/>
            </a:bodyPr>
            <a:lstStyle/>
            <a:p>
              <a:pPr algn="r"/>
              <a:r>
                <a:rPr lang="en-US" sz="2800" dirty="0">
                  <a:solidFill>
                    <a:schemeClr val="bg1"/>
                  </a:solidFill>
                  <a:hlinkClick r:id="rId10" action="ppaction://hlinksldjump"/>
                </a:rPr>
                <a:t>3</a:t>
              </a:r>
              <a:endParaRPr lang="en-US" sz="2800" dirty="0">
                <a:solidFill>
                  <a:schemeClr val="bg1"/>
                </a:solidFill>
              </a:endParaRPr>
            </a:p>
          </p:txBody>
        </p:sp>
      </p:grpSp>
      <p:grpSp>
        <p:nvGrpSpPr>
          <p:cNvPr id="22" name="Group 21"/>
          <p:cNvGrpSpPr/>
          <p:nvPr/>
        </p:nvGrpSpPr>
        <p:grpSpPr>
          <a:xfrm>
            <a:off x="5402249" y="170910"/>
            <a:ext cx="1343337" cy="938982"/>
            <a:chOff x="104463" y="152400"/>
            <a:chExt cx="1343337" cy="938982"/>
          </a:xfrm>
        </p:grpSpPr>
        <p:pic>
          <p:nvPicPr>
            <p:cNvPr id="23" name="Picture 22">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24" name="TextBox 23"/>
            <p:cNvSpPr txBox="1"/>
            <p:nvPr/>
          </p:nvSpPr>
          <p:spPr>
            <a:xfrm>
              <a:off x="1066800" y="152400"/>
              <a:ext cx="381000" cy="523220"/>
            </a:xfrm>
            <a:prstGeom prst="rect">
              <a:avLst/>
            </a:prstGeom>
            <a:noFill/>
          </p:spPr>
          <p:txBody>
            <a:bodyPr wrap="square" rtlCol="0">
              <a:spAutoFit/>
            </a:bodyPr>
            <a:lstStyle/>
            <a:p>
              <a:pPr algn="r"/>
              <a:r>
                <a:rPr lang="en-US" sz="2800" dirty="0" smtClean="0">
                  <a:solidFill>
                    <a:schemeClr val="bg1"/>
                  </a:solidFill>
                  <a:hlinkClick r:id="rId11" action="ppaction://hlinksldjump"/>
                </a:rPr>
                <a:t>4</a:t>
              </a:r>
              <a:endParaRPr lang="en-US" sz="2800" dirty="0">
                <a:solidFill>
                  <a:schemeClr val="bg1"/>
                </a:solidFill>
              </a:endParaRPr>
            </a:p>
          </p:txBody>
        </p:sp>
      </p:grpSp>
      <p:grpSp>
        <p:nvGrpSpPr>
          <p:cNvPr id="25" name="Group 24"/>
          <p:cNvGrpSpPr/>
          <p:nvPr/>
        </p:nvGrpSpPr>
        <p:grpSpPr>
          <a:xfrm>
            <a:off x="7058336" y="378791"/>
            <a:ext cx="1343337" cy="938982"/>
            <a:chOff x="104463" y="152400"/>
            <a:chExt cx="1343337" cy="938982"/>
          </a:xfrm>
        </p:grpSpPr>
        <p:pic>
          <p:nvPicPr>
            <p:cNvPr id="26" name="Picture 25">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27" name="TextBox 26"/>
            <p:cNvSpPr txBox="1"/>
            <p:nvPr/>
          </p:nvSpPr>
          <p:spPr>
            <a:xfrm>
              <a:off x="1066800" y="152400"/>
              <a:ext cx="381000" cy="523220"/>
            </a:xfrm>
            <a:prstGeom prst="rect">
              <a:avLst/>
            </a:prstGeom>
            <a:noFill/>
          </p:spPr>
          <p:txBody>
            <a:bodyPr wrap="square" rtlCol="0">
              <a:spAutoFit/>
            </a:bodyPr>
            <a:lstStyle/>
            <a:p>
              <a:pPr algn="r"/>
              <a:r>
                <a:rPr lang="en-US" sz="2800" dirty="0">
                  <a:solidFill>
                    <a:schemeClr val="bg1"/>
                  </a:solidFill>
                  <a:hlinkClick r:id="rId12" action="ppaction://hlinksldjump"/>
                </a:rPr>
                <a:t>5</a:t>
              </a:r>
              <a:endParaRPr lang="en-US" sz="2800" dirty="0">
                <a:solidFill>
                  <a:schemeClr val="bg1"/>
                </a:solidFill>
              </a:endParaRPr>
            </a:p>
          </p:txBody>
        </p:sp>
      </p:grpSp>
      <p:pic>
        <p:nvPicPr>
          <p:cNvPr id="29" name="Picture 28">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0655" y="2158677"/>
            <a:ext cx="1230923" cy="640080"/>
          </a:xfrm>
          <a:prstGeom prst="rect">
            <a:avLst/>
          </a:prstGeom>
        </p:spPr>
      </p:pic>
      <p:sp>
        <p:nvSpPr>
          <p:cNvPr id="30" name="TextBox 29"/>
          <p:cNvSpPr txBox="1"/>
          <p:nvPr/>
        </p:nvSpPr>
        <p:spPr>
          <a:xfrm>
            <a:off x="1162992" y="1859775"/>
            <a:ext cx="381000" cy="523220"/>
          </a:xfrm>
          <a:prstGeom prst="rect">
            <a:avLst/>
          </a:prstGeom>
          <a:noFill/>
        </p:spPr>
        <p:txBody>
          <a:bodyPr wrap="square" rtlCol="0">
            <a:spAutoFit/>
          </a:bodyPr>
          <a:lstStyle/>
          <a:p>
            <a:pPr algn="r"/>
            <a:r>
              <a:rPr lang="en-US" sz="2800" dirty="0">
                <a:solidFill>
                  <a:schemeClr val="bg1"/>
                </a:solidFill>
                <a:hlinkClick r:id="rId13" action="ppaction://hlinksldjump"/>
              </a:rPr>
              <a:t>6</a:t>
            </a:r>
            <a:endParaRPr lang="en-US" sz="2800" dirty="0">
              <a:solidFill>
                <a:schemeClr val="bg1"/>
              </a:solidFill>
            </a:endParaRPr>
          </a:p>
        </p:txBody>
      </p:sp>
      <p:pic>
        <p:nvPicPr>
          <p:cNvPr id="32" name="Picture 31">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51419" y="2481171"/>
            <a:ext cx="1230923" cy="640080"/>
          </a:xfrm>
          <a:prstGeom prst="rect">
            <a:avLst/>
          </a:prstGeom>
        </p:spPr>
      </p:pic>
      <p:sp>
        <p:nvSpPr>
          <p:cNvPr id="33" name="TextBox 32"/>
          <p:cNvSpPr txBox="1"/>
          <p:nvPr/>
        </p:nvSpPr>
        <p:spPr>
          <a:xfrm>
            <a:off x="3113756" y="2182269"/>
            <a:ext cx="381000" cy="523220"/>
          </a:xfrm>
          <a:prstGeom prst="rect">
            <a:avLst/>
          </a:prstGeom>
          <a:noFill/>
        </p:spPr>
        <p:txBody>
          <a:bodyPr wrap="square" rtlCol="0">
            <a:spAutoFit/>
          </a:bodyPr>
          <a:lstStyle/>
          <a:p>
            <a:pPr algn="r"/>
            <a:r>
              <a:rPr lang="en-US" sz="2800" dirty="0" smtClean="0">
                <a:solidFill>
                  <a:schemeClr val="bg1"/>
                </a:solidFill>
                <a:hlinkClick r:id="rId14" action="ppaction://hlinksldjump"/>
              </a:rPr>
              <a:t>7</a:t>
            </a:r>
            <a:endParaRPr lang="en-US" sz="2800" dirty="0">
              <a:solidFill>
                <a:schemeClr val="bg1"/>
              </a:solidFill>
            </a:endParaRPr>
          </a:p>
        </p:txBody>
      </p:sp>
      <p:pic>
        <p:nvPicPr>
          <p:cNvPr id="35" name="Picture 34">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28901" y="2277153"/>
            <a:ext cx="1230923" cy="640080"/>
          </a:xfrm>
          <a:prstGeom prst="rect">
            <a:avLst/>
          </a:prstGeom>
        </p:spPr>
      </p:pic>
      <p:sp>
        <p:nvSpPr>
          <p:cNvPr id="36" name="TextBox 35"/>
          <p:cNvSpPr txBox="1"/>
          <p:nvPr/>
        </p:nvSpPr>
        <p:spPr>
          <a:xfrm>
            <a:off x="4891238" y="1978251"/>
            <a:ext cx="381000" cy="523220"/>
          </a:xfrm>
          <a:prstGeom prst="rect">
            <a:avLst/>
          </a:prstGeom>
          <a:noFill/>
        </p:spPr>
        <p:txBody>
          <a:bodyPr wrap="square" rtlCol="0">
            <a:spAutoFit/>
          </a:bodyPr>
          <a:lstStyle/>
          <a:p>
            <a:pPr algn="r"/>
            <a:r>
              <a:rPr lang="en-US" sz="2800" dirty="0" smtClean="0">
                <a:solidFill>
                  <a:schemeClr val="bg1"/>
                </a:solidFill>
                <a:hlinkClick r:id="rId15" action="ppaction://hlinksldjump"/>
              </a:rPr>
              <a:t>8</a:t>
            </a:r>
            <a:endParaRPr lang="en-US" sz="2800" dirty="0">
              <a:solidFill>
                <a:schemeClr val="bg1"/>
              </a:solidFill>
            </a:endParaRPr>
          </a:p>
        </p:txBody>
      </p:sp>
      <p:pic>
        <p:nvPicPr>
          <p:cNvPr id="38" name="Picture 37">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14663" y="2331720"/>
            <a:ext cx="1230923" cy="640080"/>
          </a:xfrm>
          <a:prstGeom prst="rect">
            <a:avLst/>
          </a:prstGeom>
        </p:spPr>
      </p:pic>
      <p:sp>
        <p:nvSpPr>
          <p:cNvPr id="39" name="TextBox 38"/>
          <p:cNvSpPr txBox="1"/>
          <p:nvPr/>
        </p:nvSpPr>
        <p:spPr>
          <a:xfrm>
            <a:off x="6477000" y="2032818"/>
            <a:ext cx="381000" cy="523220"/>
          </a:xfrm>
          <a:prstGeom prst="rect">
            <a:avLst/>
          </a:prstGeom>
          <a:noFill/>
        </p:spPr>
        <p:txBody>
          <a:bodyPr wrap="square" rtlCol="0">
            <a:spAutoFit/>
          </a:bodyPr>
          <a:lstStyle/>
          <a:p>
            <a:pPr algn="r"/>
            <a:r>
              <a:rPr lang="en-US" sz="2800" dirty="0" smtClean="0">
                <a:solidFill>
                  <a:schemeClr val="bg1"/>
                </a:solidFill>
                <a:hlinkClick r:id="rId16" action="ppaction://hlinksldjump"/>
              </a:rPr>
              <a:t>9</a:t>
            </a:r>
            <a:endParaRPr lang="en-US" sz="2800" dirty="0">
              <a:solidFill>
                <a:schemeClr val="bg1"/>
              </a:solidFill>
            </a:endParaRPr>
          </a:p>
        </p:txBody>
      </p:sp>
      <p:grpSp>
        <p:nvGrpSpPr>
          <p:cNvPr id="40" name="Group 39"/>
          <p:cNvGrpSpPr/>
          <p:nvPr/>
        </p:nvGrpSpPr>
        <p:grpSpPr>
          <a:xfrm>
            <a:off x="7191063" y="1501529"/>
            <a:ext cx="1599881" cy="938982"/>
            <a:chOff x="104463" y="152400"/>
            <a:chExt cx="1599881" cy="938982"/>
          </a:xfrm>
        </p:grpSpPr>
        <p:pic>
          <p:nvPicPr>
            <p:cNvPr id="41" name="Picture 40">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42" name="TextBox 41"/>
            <p:cNvSpPr txBox="1"/>
            <p:nvPr/>
          </p:nvSpPr>
          <p:spPr>
            <a:xfrm>
              <a:off x="1066799" y="152400"/>
              <a:ext cx="637545" cy="523220"/>
            </a:xfrm>
            <a:prstGeom prst="rect">
              <a:avLst/>
            </a:prstGeom>
            <a:noFill/>
          </p:spPr>
          <p:txBody>
            <a:bodyPr wrap="square" rtlCol="0">
              <a:spAutoFit/>
            </a:bodyPr>
            <a:lstStyle/>
            <a:p>
              <a:pPr algn="r"/>
              <a:r>
                <a:rPr lang="en-US" sz="2800" dirty="0" smtClean="0">
                  <a:solidFill>
                    <a:schemeClr val="bg1"/>
                  </a:solidFill>
                  <a:hlinkClick r:id="rId17" action="ppaction://hlinksldjump"/>
                </a:rPr>
                <a:t>10</a:t>
              </a:r>
              <a:endParaRPr lang="en-US" sz="2800" dirty="0">
                <a:solidFill>
                  <a:schemeClr val="bg1"/>
                </a:solidFill>
              </a:endParaRPr>
            </a:p>
          </p:txBody>
        </p:sp>
      </p:grpSp>
      <p:pic>
        <p:nvPicPr>
          <p:cNvPr id="44" name="Picture 43">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0655" y="3870122"/>
            <a:ext cx="1230923" cy="640080"/>
          </a:xfrm>
          <a:prstGeom prst="rect">
            <a:avLst/>
          </a:prstGeom>
        </p:spPr>
      </p:pic>
      <p:sp>
        <p:nvSpPr>
          <p:cNvPr id="45" name="TextBox 44"/>
          <p:cNvSpPr txBox="1"/>
          <p:nvPr/>
        </p:nvSpPr>
        <p:spPr>
          <a:xfrm>
            <a:off x="1162992" y="3571220"/>
            <a:ext cx="589608" cy="523220"/>
          </a:xfrm>
          <a:prstGeom prst="rect">
            <a:avLst/>
          </a:prstGeom>
          <a:noFill/>
        </p:spPr>
        <p:txBody>
          <a:bodyPr wrap="square" rtlCol="0">
            <a:spAutoFit/>
          </a:bodyPr>
          <a:lstStyle/>
          <a:p>
            <a:pPr algn="r"/>
            <a:r>
              <a:rPr lang="en-US" sz="2800" dirty="0" smtClean="0">
                <a:solidFill>
                  <a:schemeClr val="bg1"/>
                </a:solidFill>
                <a:hlinkClick r:id="rId18" action="ppaction://hlinksldjump"/>
              </a:rPr>
              <a:t>11</a:t>
            </a:r>
            <a:endParaRPr lang="en-US" sz="2800" dirty="0">
              <a:solidFill>
                <a:schemeClr val="bg1"/>
              </a:solidFill>
            </a:endParaRPr>
          </a:p>
        </p:txBody>
      </p:sp>
      <p:pic>
        <p:nvPicPr>
          <p:cNvPr id="47" name="Picture 46">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17607" y="3949571"/>
            <a:ext cx="1230923" cy="640080"/>
          </a:xfrm>
          <a:prstGeom prst="rect">
            <a:avLst/>
          </a:prstGeom>
        </p:spPr>
      </p:pic>
      <p:sp>
        <p:nvSpPr>
          <p:cNvPr id="48" name="TextBox 47"/>
          <p:cNvSpPr txBox="1"/>
          <p:nvPr/>
        </p:nvSpPr>
        <p:spPr>
          <a:xfrm>
            <a:off x="2927544" y="3650669"/>
            <a:ext cx="760552" cy="523220"/>
          </a:xfrm>
          <a:prstGeom prst="rect">
            <a:avLst/>
          </a:prstGeom>
          <a:noFill/>
        </p:spPr>
        <p:txBody>
          <a:bodyPr wrap="square" rtlCol="0">
            <a:spAutoFit/>
          </a:bodyPr>
          <a:lstStyle/>
          <a:p>
            <a:pPr algn="r"/>
            <a:r>
              <a:rPr lang="en-US" sz="2800" dirty="0" smtClean="0">
                <a:solidFill>
                  <a:schemeClr val="bg1"/>
                </a:solidFill>
                <a:hlinkClick r:id="rId19" action="ppaction://hlinksldjump"/>
              </a:rPr>
              <a:t>12</a:t>
            </a:r>
            <a:endParaRPr lang="en-US" sz="2800" dirty="0">
              <a:solidFill>
                <a:schemeClr val="bg1"/>
              </a:solidFill>
            </a:endParaRPr>
          </a:p>
        </p:txBody>
      </p:sp>
      <p:pic>
        <p:nvPicPr>
          <p:cNvPr id="50" name="Picture 49">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61904" y="3741690"/>
            <a:ext cx="1230923" cy="640080"/>
          </a:xfrm>
          <a:prstGeom prst="rect">
            <a:avLst/>
          </a:prstGeom>
        </p:spPr>
      </p:pic>
      <p:sp>
        <p:nvSpPr>
          <p:cNvPr id="51" name="TextBox 50"/>
          <p:cNvSpPr txBox="1"/>
          <p:nvPr/>
        </p:nvSpPr>
        <p:spPr>
          <a:xfrm>
            <a:off x="4724240" y="3442788"/>
            <a:ext cx="616645" cy="523220"/>
          </a:xfrm>
          <a:prstGeom prst="rect">
            <a:avLst/>
          </a:prstGeom>
          <a:noFill/>
        </p:spPr>
        <p:txBody>
          <a:bodyPr wrap="square" rtlCol="0">
            <a:spAutoFit/>
          </a:bodyPr>
          <a:lstStyle/>
          <a:p>
            <a:pPr algn="r"/>
            <a:r>
              <a:rPr lang="en-US" sz="2800" dirty="0" smtClean="0">
                <a:solidFill>
                  <a:schemeClr val="bg1"/>
                </a:solidFill>
                <a:hlinkClick r:id="rId20" action="ppaction://hlinksldjump"/>
              </a:rPr>
              <a:t>13</a:t>
            </a:r>
            <a:endParaRPr lang="en-US" sz="2800" dirty="0">
              <a:solidFill>
                <a:schemeClr val="bg1"/>
              </a:solidFill>
            </a:endParaRPr>
          </a:p>
        </p:txBody>
      </p:sp>
      <p:pic>
        <p:nvPicPr>
          <p:cNvPr id="53" name="Picture 52">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82277" y="4019573"/>
            <a:ext cx="1230923" cy="640080"/>
          </a:xfrm>
          <a:prstGeom prst="rect">
            <a:avLst/>
          </a:prstGeom>
        </p:spPr>
      </p:pic>
      <p:sp>
        <p:nvSpPr>
          <p:cNvPr id="54" name="TextBox 53"/>
          <p:cNvSpPr txBox="1"/>
          <p:nvPr/>
        </p:nvSpPr>
        <p:spPr>
          <a:xfrm>
            <a:off x="6544613" y="3720671"/>
            <a:ext cx="694387" cy="523220"/>
          </a:xfrm>
          <a:prstGeom prst="rect">
            <a:avLst/>
          </a:prstGeom>
          <a:noFill/>
        </p:spPr>
        <p:txBody>
          <a:bodyPr wrap="square" rtlCol="0">
            <a:spAutoFit/>
          </a:bodyPr>
          <a:lstStyle/>
          <a:p>
            <a:pPr algn="r"/>
            <a:r>
              <a:rPr lang="en-US" sz="2800" dirty="0" smtClean="0">
                <a:solidFill>
                  <a:schemeClr val="bg1"/>
                </a:solidFill>
                <a:hlinkClick r:id="rId21" action="ppaction://hlinksldjump"/>
              </a:rPr>
              <a:t>14</a:t>
            </a:r>
            <a:endParaRPr lang="en-US" sz="2800" dirty="0">
              <a:solidFill>
                <a:schemeClr val="bg1"/>
              </a:solidFill>
            </a:endParaRPr>
          </a:p>
        </p:txBody>
      </p:sp>
      <p:pic>
        <p:nvPicPr>
          <p:cNvPr id="56" name="Picture 55">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43463" y="3346902"/>
            <a:ext cx="1230923" cy="640080"/>
          </a:xfrm>
          <a:prstGeom prst="rect">
            <a:avLst/>
          </a:prstGeom>
        </p:spPr>
      </p:pic>
      <p:sp>
        <p:nvSpPr>
          <p:cNvPr id="57" name="TextBox 56"/>
          <p:cNvSpPr txBox="1"/>
          <p:nvPr/>
        </p:nvSpPr>
        <p:spPr>
          <a:xfrm>
            <a:off x="8153400" y="3048000"/>
            <a:ext cx="685800" cy="523220"/>
          </a:xfrm>
          <a:prstGeom prst="rect">
            <a:avLst/>
          </a:prstGeom>
          <a:noFill/>
        </p:spPr>
        <p:txBody>
          <a:bodyPr wrap="square" rtlCol="0">
            <a:spAutoFit/>
          </a:bodyPr>
          <a:lstStyle/>
          <a:p>
            <a:pPr algn="r"/>
            <a:r>
              <a:rPr lang="en-US" sz="2800" dirty="0" smtClean="0">
                <a:solidFill>
                  <a:schemeClr val="bg1"/>
                </a:solidFill>
                <a:hlinkClick r:id="rId22" action="ppaction://hlinksldjump"/>
              </a:rPr>
              <a:t>15</a:t>
            </a:r>
            <a:endParaRPr lang="en-US" sz="2800" dirty="0">
              <a:solidFill>
                <a:schemeClr val="bg1"/>
              </a:solidFill>
            </a:endParaRPr>
          </a:p>
        </p:txBody>
      </p:sp>
      <p:pic>
        <p:nvPicPr>
          <p:cNvPr id="59" name="Picture 58">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6513" y="5341897"/>
            <a:ext cx="1230923" cy="640080"/>
          </a:xfrm>
          <a:prstGeom prst="rect">
            <a:avLst/>
          </a:prstGeom>
        </p:spPr>
      </p:pic>
      <p:sp>
        <p:nvSpPr>
          <p:cNvPr id="60" name="TextBox 59"/>
          <p:cNvSpPr txBox="1"/>
          <p:nvPr/>
        </p:nvSpPr>
        <p:spPr>
          <a:xfrm>
            <a:off x="1290913" y="5098400"/>
            <a:ext cx="658558" cy="523220"/>
          </a:xfrm>
          <a:prstGeom prst="rect">
            <a:avLst/>
          </a:prstGeom>
          <a:noFill/>
        </p:spPr>
        <p:txBody>
          <a:bodyPr wrap="square" rtlCol="0">
            <a:spAutoFit/>
          </a:bodyPr>
          <a:lstStyle/>
          <a:p>
            <a:pPr algn="r"/>
            <a:r>
              <a:rPr lang="en-US" sz="2800" dirty="0" smtClean="0">
                <a:solidFill>
                  <a:schemeClr val="bg1"/>
                </a:solidFill>
                <a:hlinkClick r:id="rId23" action="ppaction://hlinksldjump"/>
              </a:rPr>
              <a:t>16</a:t>
            </a:r>
            <a:endParaRPr lang="en-US" sz="2800" dirty="0">
              <a:solidFill>
                <a:schemeClr val="bg1"/>
              </a:solidFill>
            </a:endParaRPr>
          </a:p>
        </p:txBody>
      </p:sp>
      <p:pic>
        <p:nvPicPr>
          <p:cNvPr id="62" name="Picture 61">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4272" y="5556702"/>
            <a:ext cx="1230923" cy="640080"/>
          </a:xfrm>
          <a:prstGeom prst="rect">
            <a:avLst/>
          </a:prstGeom>
        </p:spPr>
      </p:pic>
      <p:sp>
        <p:nvSpPr>
          <p:cNvPr id="63" name="TextBox 62"/>
          <p:cNvSpPr txBox="1"/>
          <p:nvPr/>
        </p:nvSpPr>
        <p:spPr>
          <a:xfrm>
            <a:off x="3376609" y="5257800"/>
            <a:ext cx="609918" cy="523220"/>
          </a:xfrm>
          <a:prstGeom prst="rect">
            <a:avLst/>
          </a:prstGeom>
          <a:noFill/>
        </p:spPr>
        <p:txBody>
          <a:bodyPr wrap="square" rtlCol="0">
            <a:spAutoFit/>
          </a:bodyPr>
          <a:lstStyle/>
          <a:p>
            <a:pPr algn="r"/>
            <a:r>
              <a:rPr lang="en-US" sz="2800" dirty="0" smtClean="0">
                <a:solidFill>
                  <a:schemeClr val="bg1"/>
                </a:solidFill>
                <a:hlinkClick r:id="rId24" action="ppaction://hlinksldjump"/>
              </a:rPr>
              <a:t>17</a:t>
            </a:r>
            <a:endParaRPr lang="en-US" sz="2800" dirty="0">
              <a:solidFill>
                <a:schemeClr val="bg1"/>
              </a:solidFill>
            </a:endParaRPr>
          </a:p>
        </p:txBody>
      </p:sp>
      <p:pic>
        <p:nvPicPr>
          <p:cNvPr id="65" name="Picture 64">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30284" y="5151120"/>
            <a:ext cx="1230923" cy="640080"/>
          </a:xfrm>
          <a:prstGeom prst="rect">
            <a:avLst/>
          </a:prstGeom>
        </p:spPr>
      </p:pic>
      <p:sp>
        <p:nvSpPr>
          <p:cNvPr id="66" name="TextBox 65"/>
          <p:cNvSpPr txBox="1"/>
          <p:nvPr/>
        </p:nvSpPr>
        <p:spPr>
          <a:xfrm>
            <a:off x="5192620" y="4852218"/>
            <a:ext cx="637863" cy="523220"/>
          </a:xfrm>
          <a:prstGeom prst="rect">
            <a:avLst/>
          </a:prstGeom>
          <a:noFill/>
        </p:spPr>
        <p:txBody>
          <a:bodyPr wrap="square" rtlCol="0">
            <a:spAutoFit/>
          </a:bodyPr>
          <a:lstStyle/>
          <a:p>
            <a:pPr algn="r"/>
            <a:r>
              <a:rPr lang="en-US" sz="2800" dirty="0" smtClean="0">
                <a:solidFill>
                  <a:schemeClr val="bg1"/>
                </a:solidFill>
                <a:hlinkClick r:id="rId25" action="ppaction://hlinksldjump"/>
              </a:rPr>
              <a:t>18</a:t>
            </a:r>
            <a:endParaRPr lang="en-US" sz="2800" dirty="0">
              <a:solidFill>
                <a:schemeClr val="bg1"/>
              </a:solidFill>
            </a:endParaRPr>
          </a:p>
        </p:txBody>
      </p:sp>
      <p:pic>
        <p:nvPicPr>
          <p:cNvPr id="68" name="Picture 67">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75353" y="5300571"/>
            <a:ext cx="1230923" cy="640080"/>
          </a:xfrm>
          <a:prstGeom prst="rect">
            <a:avLst/>
          </a:prstGeom>
        </p:spPr>
      </p:pic>
      <p:sp>
        <p:nvSpPr>
          <p:cNvPr id="69" name="TextBox 68"/>
          <p:cNvSpPr txBox="1"/>
          <p:nvPr/>
        </p:nvSpPr>
        <p:spPr>
          <a:xfrm>
            <a:off x="6837690" y="5001669"/>
            <a:ext cx="609918" cy="523220"/>
          </a:xfrm>
          <a:prstGeom prst="rect">
            <a:avLst/>
          </a:prstGeom>
          <a:noFill/>
        </p:spPr>
        <p:txBody>
          <a:bodyPr wrap="square" rtlCol="0">
            <a:spAutoFit/>
          </a:bodyPr>
          <a:lstStyle/>
          <a:p>
            <a:pPr algn="r"/>
            <a:r>
              <a:rPr lang="en-US" sz="2800" dirty="0" smtClean="0">
                <a:solidFill>
                  <a:schemeClr val="bg1"/>
                </a:solidFill>
                <a:hlinkClick r:id="rId26" action="ppaction://hlinksldjump"/>
              </a:rPr>
              <a:t>19</a:t>
            </a:r>
            <a:endParaRPr lang="en-US" sz="2800" dirty="0">
              <a:solidFill>
                <a:schemeClr val="bg1"/>
              </a:solidFill>
            </a:endParaRPr>
          </a:p>
        </p:txBody>
      </p:sp>
      <p:pic>
        <p:nvPicPr>
          <p:cNvPr id="71" name="Picture 70">
            <a:hlinkClick r:id="rId4"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47608" y="4566102"/>
            <a:ext cx="1230923" cy="640080"/>
          </a:xfrm>
          <a:prstGeom prst="rect">
            <a:avLst/>
          </a:prstGeom>
        </p:spPr>
      </p:pic>
      <p:sp>
        <p:nvSpPr>
          <p:cNvPr id="72" name="TextBox 71"/>
          <p:cNvSpPr txBox="1"/>
          <p:nvPr/>
        </p:nvSpPr>
        <p:spPr>
          <a:xfrm>
            <a:off x="8153400" y="4267200"/>
            <a:ext cx="734056" cy="523220"/>
          </a:xfrm>
          <a:prstGeom prst="rect">
            <a:avLst/>
          </a:prstGeom>
          <a:noFill/>
        </p:spPr>
        <p:txBody>
          <a:bodyPr wrap="square" rtlCol="0">
            <a:spAutoFit/>
          </a:bodyPr>
          <a:lstStyle/>
          <a:p>
            <a:pPr algn="r"/>
            <a:r>
              <a:rPr lang="en-US" sz="2800" dirty="0" smtClean="0">
                <a:solidFill>
                  <a:schemeClr val="bg1"/>
                </a:solidFill>
                <a:hlinkClick r:id="rId27" action="ppaction://hlinksldjump"/>
              </a:rPr>
              <a:t>20</a:t>
            </a:r>
            <a:endParaRPr lang="en-US" sz="2800" dirty="0">
              <a:solidFill>
                <a:schemeClr val="bg1"/>
              </a:solidFill>
            </a:endParaRPr>
          </a:p>
        </p:txBody>
      </p:sp>
      <p:pic>
        <p:nvPicPr>
          <p:cNvPr id="74" name="Picture 7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85800" y="670560"/>
            <a:ext cx="236831" cy="320040"/>
          </a:xfrm>
          <a:prstGeom prst="rect">
            <a:avLst/>
          </a:prstGeom>
        </p:spPr>
      </p:pic>
      <p:pic>
        <p:nvPicPr>
          <p:cNvPr id="75" name="Picture 74"/>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5990414" y="2295560"/>
            <a:ext cx="260971" cy="320040"/>
          </a:xfrm>
          <a:prstGeom prst="rect">
            <a:avLst/>
          </a:prstGeom>
        </p:spPr>
      </p:pic>
      <p:pic>
        <p:nvPicPr>
          <p:cNvPr id="76" name="Picture 75"/>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898938" y="5547360"/>
            <a:ext cx="236830" cy="320040"/>
          </a:xfrm>
          <a:prstGeom prst="rect">
            <a:avLst/>
          </a:prstGeom>
        </p:spPr>
      </p:pic>
      <p:pic>
        <p:nvPicPr>
          <p:cNvPr id="77" name="Picture 76"/>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6335905" y="5273006"/>
            <a:ext cx="290945" cy="320040"/>
          </a:xfrm>
          <a:prstGeom prst="rect">
            <a:avLst/>
          </a:prstGeom>
        </p:spPr>
      </p:pic>
      <p:pic>
        <p:nvPicPr>
          <p:cNvPr id="78" name="Picture 77"/>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847725" y="5314599"/>
            <a:ext cx="274782" cy="320040"/>
          </a:xfrm>
          <a:prstGeom prst="rect">
            <a:avLst/>
          </a:prstGeom>
        </p:spPr>
      </p:pic>
      <p:pic>
        <p:nvPicPr>
          <p:cNvPr id="3" name="Pictur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2117238" y="999455"/>
            <a:ext cx="236830" cy="320040"/>
          </a:xfrm>
          <a:prstGeom prst="rect">
            <a:avLst/>
          </a:prstGeom>
        </p:spPr>
      </p:pic>
      <p:pic>
        <p:nvPicPr>
          <p:cNvPr id="5" name="Picture 4"/>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5887224" y="436162"/>
            <a:ext cx="260972" cy="320040"/>
          </a:xfrm>
          <a:prstGeom prst="rect">
            <a:avLst/>
          </a:prstGeom>
        </p:spPr>
      </p:pic>
      <p:pic>
        <p:nvPicPr>
          <p:cNvPr id="7" name="Picture 6"/>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3941362" y="640401"/>
            <a:ext cx="235990" cy="320040"/>
          </a:xfrm>
          <a:prstGeom prst="rect">
            <a:avLst/>
          </a:prstGeom>
        </p:spPr>
      </p:pic>
      <p:pic>
        <p:nvPicPr>
          <p:cNvPr id="8" name="Picture 7"/>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4405952" y="2248629"/>
            <a:ext cx="236830" cy="320040"/>
          </a:xfrm>
          <a:prstGeom prst="rect">
            <a:avLst/>
          </a:prstGeom>
        </p:spPr>
      </p:pic>
      <p:pic>
        <p:nvPicPr>
          <p:cNvPr id="12" name="Picture 11"/>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2648885" y="2447126"/>
            <a:ext cx="235989" cy="320040"/>
          </a:xfrm>
          <a:prstGeom prst="rect">
            <a:avLst/>
          </a:prstGeom>
        </p:spPr>
      </p:pic>
      <p:pic>
        <p:nvPicPr>
          <p:cNvPr id="13" name="Picture 12"/>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7555382" y="649388"/>
            <a:ext cx="236829" cy="320040"/>
          </a:xfrm>
          <a:prstGeom prst="rect">
            <a:avLst/>
          </a:prstGeom>
        </p:spPr>
      </p:pic>
      <p:pic>
        <p:nvPicPr>
          <p:cNvPr id="14" name="Picture 13"/>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7673796" y="1763139"/>
            <a:ext cx="236830" cy="320040"/>
          </a:xfrm>
          <a:prstGeom prst="rect">
            <a:avLst/>
          </a:prstGeom>
        </p:spPr>
      </p:pic>
      <p:pic>
        <p:nvPicPr>
          <p:cNvPr id="15" name="Picture 14"/>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679401" y="2134408"/>
            <a:ext cx="243230" cy="320040"/>
          </a:xfrm>
          <a:prstGeom prst="rect">
            <a:avLst/>
          </a:prstGeom>
        </p:spPr>
      </p:pic>
      <p:pic>
        <p:nvPicPr>
          <p:cNvPr id="79" name="Picture 78"/>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7821441" y="3313603"/>
            <a:ext cx="256032" cy="320040"/>
          </a:xfrm>
          <a:prstGeom prst="rect">
            <a:avLst/>
          </a:prstGeom>
        </p:spPr>
      </p:pic>
      <p:pic>
        <p:nvPicPr>
          <p:cNvPr id="80" name="Picture 79"/>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063397" y="4004344"/>
            <a:ext cx="249631" cy="320040"/>
          </a:xfrm>
          <a:prstGeom prst="rect">
            <a:avLst/>
          </a:prstGeom>
        </p:spPr>
      </p:pic>
      <p:pic>
        <p:nvPicPr>
          <p:cNvPr id="82" name="Picture 81"/>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698121" y="3844324"/>
            <a:ext cx="235990" cy="320040"/>
          </a:xfrm>
          <a:prstGeom prst="rect">
            <a:avLst/>
          </a:prstGeom>
        </p:spPr>
      </p:pic>
      <p:pic>
        <p:nvPicPr>
          <p:cNvPr id="83" name="Picture 82"/>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614286" y="3934420"/>
            <a:ext cx="236829" cy="320040"/>
          </a:xfrm>
          <a:prstGeom prst="rect">
            <a:avLst/>
          </a:prstGeom>
        </p:spPr>
      </p:pic>
      <p:pic>
        <p:nvPicPr>
          <p:cNvPr id="84" name="Picture 83"/>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4255750" y="3686209"/>
            <a:ext cx="243230" cy="320040"/>
          </a:xfrm>
          <a:prstGeom prst="rect">
            <a:avLst/>
          </a:prstGeom>
        </p:spPr>
      </p:pic>
      <p:pic>
        <p:nvPicPr>
          <p:cNvPr id="85" name="Picture 84"/>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707111" y="5115756"/>
            <a:ext cx="236831" cy="320040"/>
          </a:xfrm>
          <a:prstGeom prst="rect">
            <a:avLst/>
          </a:prstGeom>
        </p:spPr>
      </p:pic>
      <p:pic>
        <p:nvPicPr>
          <p:cNvPr id="86" name="Picture 85"/>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7926954" y="4563527"/>
            <a:ext cx="236830" cy="320040"/>
          </a:xfrm>
          <a:prstGeom prst="rect">
            <a:avLst/>
          </a:prstGeom>
        </p:spPr>
      </p:pic>
      <p:pic>
        <p:nvPicPr>
          <p:cNvPr id="87" name="Picture 86"/>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2819400" y="6326973"/>
            <a:ext cx="3462242" cy="646123"/>
          </a:xfrm>
          <a:prstGeom prst="rect">
            <a:avLst/>
          </a:prstGeom>
        </p:spPr>
      </p:pic>
      <p:sp>
        <p:nvSpPr>
          <p:cNvPr id="89" name="TextBox 88"/>
          <p:cNvSpPr txBox="1"/>
          <p:nvPr/>
        </p:nvSpPr>
        <p:spPr>
          <a:xfrm>
            <a:off x="0" y="6629400"/>
            <a:ext cx="4724399" cy="276999"/>
          </a:xfrm>
          <a:prstGeom prst="rect">
            <a:avLst/>
          </a:prstGeom>
          <a:noFill/>
        </p:spPr>
        <p:txBody>
          <a:bodyPr wrap="square" rtlCol="0">
            <a:spAutoFit/>
          </a:bodyPr>
          <a:lstStyle/>
          <a:p>
            <a:r>
              <a:rPr lang="en-US" sz="1200" dirty="0" smtClean="0">
                <a:solidFill>
                  <a:schemeClr val="bg1"/>
                </a:solidFill>
              </a:rPr>
              <a:t>© 2012 The Enlightened Elephant</a:t>
            </a:r>
            <a:endParaRPr lang="en-US" sz="1200" dirty="0">
              <a:solidFill>
                <a:schemeClr val="bg1"/>
              </a:solidFill>
            </a:endParaRPr>
          </a:p>
        </p:txBody>
      </p:sp>
    </p:spTree>
    <p:extLst>
      <p:ext uri="{BB962C8B-B14F-4D97-AF65-F5344CB8AC3E}">
        <p14:creationId xmlns:p14="http://schemas.microsoft.com/office/powerpoint/2010/main" val="30737856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1</a:t>
              </a:r>
              <a:endParaRPr lang="en-US" sz="2800" dirty="0"/>
            </a:p>
          </p:txBody>
        </p:sp>
      </p:grpSp>
      <p:sp>
        <p:nvSpPr>
          <p:cNvPr id="2" name="TextBox 1"/>
          <p:cNvSpPr txBox="1"/>
          <p:nvPr/>
        </p:nvSpPr>
        <p:spPr>
          <a:xfrm>
            <a:off x="1905000" y="533400"/>
            <a:ext cx="5867400" cy="4278094"/>
          </a:xfrm>
          <a:prstGeom prst="rect">
            <a:avLst/>
          </a:prstGeom>
          <a:noFill/>
        </p:spPr>
        <p:txBody>
          <a:bodyPr wrap="square" rtlCol="0">
            <a:spAutoFit/>
          </a:bodyPr>
          <a:lstStyle/>
          <a:p>
            <a:pPr algn="ctr"/>
            <a:r>
              <a:rPr lang="en-US" sz="8000" b="1" dirty="0" smtClean="0"/>
              <a:t>Evaluate</a:t>
            </a:r>
          </a:p>
          <a:p>
            <a:pPr algn="ctr"/>
            <a:r>
              <a:rPr lang="en-US" sz="3200" b="1" dirty="0" smtClean="0">
                <a:solidFill>
                  <a:srgbClr val="FF0000"/>
                </a:solidFill>
              </a:rPr>
              <a:t>(no calculator)</a:t>
            </a:r>
          </a:p>
          <a:p>
            <a:pPr algn="ctr"/>
            <a:endParaRPr lang="en-US" sz="8000" b="1" dirty="0" smtClean="0"/>
          </a:p>
          <a:p>
            <a:pPr algn="ctr"/>
            <a:r>
              <a:rPr lang="en-US" sz="8000" b="1" dirty="0" smtClean="0"/>
              <a:t>(16 – 4</a:t>
            </a:r>
            <a:r>
              <a:rPr lang="en-US" sz="8000" b="1" baseline="30000" dirty="0" smtClean="0"/>
              <a:t>2</a:t>
            </a:r>
            <a:r>
              <a:rPr lang="en-US" sz="8000" b="1" dirty="0" smtClean="0"/>
              <a:t>) + 9 </a:t>
            </a:r>
            <a:endParaRPr lang="en-US" sz="8000" b="1" dirty="0"/>
          </a:p>
        </p:txBody>
      </p:sp>
      <p:sp>
        <p:nvSpPr>
          <p:cNvPr id="7" name="TextBox 6"/>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952" y="394648"/>
            <a:ext cx="236831" cy="320040"/>
          </a:xfrm>
          <a:prstGeom prst="rect">
            <a:avLst/>
          </a:prstGeom>
        </p:spPr>
      </p:pic>
    </p:spTree>
    <p:extLst>
      <p:ext uri="{BB962C8B-B14F-4D97-AF65-F5344CB8AC3E}">
        <p14:creationId xmlns:p14="http://schemas.microsoft.com/office/powerpoint/2010/main" val="3823480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1</a:t>
              </a:r>
              <a:endParaRPr lang="en-US" sz="2800" dirty="0"/>
            </a:p>
          </p:txBody>
        </p:sp>
      </p:grpSp>
      <p:sp>
        <p:nvSpPr>
          <p:cNvPr id="2" name="TextBox 1"/>
          <p:cNvSpPr txBox="1"/>
          <p:nvPr/>
        </p:nvSpPr>
        <p:spPr>
          <a:xfrm>
            <a:off x="2971800" y="5715000"/>
            <a:ext cx="3733800" cy="769441"/>
          </a:xfrm>
          <a:prstGeom prst="rect">
            <a:avLst/>
          </a:prstGeom>
          <a:noFill/>
        </p:spPr>
        <p:txBody>
          <a:bodyPr wrap="square" rtlCol="0">
            <a:spAutoFit/>
          </a:bodyPr>
          <a:lstStyle/>
          <a:p>
            <a:pPr algn="ctr"/>
            <a:r>
              <a:rPr lang="en-US" sz="4400" dirty="0" smtClean="0"/>
              <a:t>200 points</a:t>
            </a:r>
            <a:endParaRPr lang="en-US" sz="4400" dirty="0"/>
          </a:p>
        </p:txBody>
      </p:sp>
      <p:sp>
        <p:nvSpPr>
          <p:cNvPr id="7" name="TextBox 6"/>
          <p:cNvSpPr txBox="1"/>
          <p:nvPr/>
        </p:nvSpPr>
        <p:spPr>
          <a:xfrm>
            <a:off x="2819400" y="2514600"/>
            <a:ext cx="3505200" cy="1323439"/>
          </a:xfrm>
          <a:prstGeom prst="rect">
            <a:avLst/>
          </a:prstGeom>
          <a:noFill/>
        </p:spPr>
        <p:txBody>
          <a:bodyPr wrap="square" rtlCol="0">
            <a:spAutoFit/>
          </a:bodyPr>
          <a:lstStyle/>
          <a:p>
            <a:pPr algn="ctr"/>
            <a:r>
              <a:rPr lang="en-US" sz="8000" dirty="0" smtClean="0"/>
              <a:t>9</a:t>
            </a:r>
            <a:endParaRPr lang="en-US" sz="8000" dirty="0"/>
          </a:p>
        </p:txBody>
      </p:sp>
      <p:sp>
        <p:nvSpPr>
          <p:cNvPr id="8" name="TextBox 7"/>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952" y="394648"/>
            <a:ext cx="236831" cy="320040"/>
          </a:xfrm>
          <a:prstGeom prst="rect">
            <a:avLst/>
          </a:prstGeom>
        </p:spPr>
      </p:pic>
    </p:spTree>
    <p:extLst>
      <p:ext uri="{BB962C8B-B14F-4D97-AF65-F5344CB8AC3E}">
        <p14:creationId xmlns:p14="http://schemas.microsoft.com/office/powerpoint/2010/main" val="3508246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 action="ppaction://hlinkshowjump?jump=nextslide"/>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2</a:t>
              </a:r>
              <a:endParaRPr lang="en-US" sz="2800" dirty="0"/>
            </a:p>
          </p:txBody>
        </p:sp>
      </p:grpSp>
      <p:sp>
        <p:nvSpPr>
          <p:cNvPr id="7" name="TextBox 6"/>
          <p:cNvSpPr txBox="1"/>
          <p:nvPr/>
        </p:nvSpPr>
        <p:spPr>
          <a:xfrm>
            <a:off x="609600" y="1295400"/>
            <a:ext cx="7696200" cy="3785652"/>
          </a:xfrm>
          <a:prstGeom prst="rect">
            <a:avLst/>
          </a:prstGeom>
          <a:noFill/>
        </p:spPr>
        <p:txBody>
          <a:bodyPr wrap="square" rtlCol="0">
            <a:spAutoFit/>
          </a:bodyPr>
          <a:lstStyle/>
          <a:p>
            <a:pPr algn="ctr"/>
            <a:r>
              <a:rPr lang="en-US" sz="6000" b="1" dirty="0" smtClean="0">
                <a:solidFill>
                  <a:srgbClr val="550055"/>
                </a:solidFill>
              </a:rPr>
              <a:t>Is this an arithmetic or geometric</a:t>
            </a:r>
          </a:p>
          <a:p>
            <a:pPr algn="ctr"/>
            <a:r>
              <a:rPr lang="en-US" sz="6000" b="1" dirty="0" smtClean="0">
                <a:solidFill>
                  <a:srgbClr val="550055"/>
                </a:solidFill>
              </a:rPr>
              <a:t>Sequence?</a:t>
            </a:r>
          </a:p>
          <a:p>
            <a:pPr algn="ctr"/>
            <a:r>
              <a:rPr lang="en-US" sz="6000" b="1" dirty="0" smtClean="0"/>
              <a:t>1, 5, 25, 125, …</a:t>
            </a:r>
            <a:endParaRPr lang="en-US" sz="60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441960"/>
            <a:ext cx="236830" cy="320040"/>
          </a:xfrm>
          <a:prstGeom prst="rect">
            <a:avLst/>
          </a:prstGeom>
        </p:spPr>
      </p:pic>
    </p:spTree>
    <p:extLst>
      <p:ext uri="{BB962C8B-B14F-4D97-AF65-F5344CB8AC3E}">
        <p14:creationId xmlns:p14="http://schemas.microsoft.com/office/powerpoint/2010/main" val="813739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hlinkClick r:id="rId2" action="ppaction://hlinksldjump"/>
          </p:cNvPr>
          <p:cNvSpPr/>
          <p:nvPr/>
        </p:nvSpPr>
        <p:spPr>
          <a:xfrm>
            <a:off x="0" y="0"/>
            <a:ext cx="9144000" cy="6858000"/>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04463" y="152400"/>
            <a:ext cx="1230923" cy="938982"/>
            <a:chOff x="104463" y="152400"/>
            <a:chExt cx="1230923" cy="938982"/>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63" y="451302"/>
              <a:ext cx="1230923" cy="640080"/>
            </a:xfrm>
            <a:prstGeom prst="rect">
              <a:avLst/>
            </a:prstGeom>
          </p:spPr>
        </p:pic>
        <p:sp>
          <p:nvSpPr>
            <p:cNvPr id="5" name="TextBox 4"/>
            <p:cNvSpPr txBox="1"/>
            <p:nvPr/>
          </p:nvSpPr>
          <p:spPr>
            <a:xfrm>
              <a:off x="872836" y="152400"/>
              <a:ext cx="346364" cy="523220"/>
            </a:xfrm>
            <a:prstGeom prst="rect">
              <a:avLst/>
            </a:prstGeom>
            <a:noFill/>
          </p:spPr>
          <p:txBody>
            <a:bodyPr wrap="square" rtlCol="0">
              <a:spAutoFit/>
            </a:bodyPr>
            <a:lstStyle/>
            <a:p>
              <a:r>
                <a:rPr lang="en-US" sz="2800" dirty="0" smtClean="0"/>
                <a:t>2</a:t>
              </a:r>
              <a:endParaRPr lang="en-US" sz="2800" dirty="0"/>
            </a:p>
          </p:txBody>
        </p:sp>
      </p:grpSp>
      <p:sp>
        <p:nvSpPr>
          <p:cNvPr id="7" name="TextBox 6"/>
          <p:cNvSpPr txBox="1"/>
          <p:nvPr/>
        </p:nvSpPr>
        <p:spPr>
          <a:xfrm>
            <a:off x="2971800" y="5715000"/>
            <a:ext cx="3733800" cy="769441"/>
          </a:xfrm>
          <a:prstGeom prst="rect">
            <a:avLst/>
          </a:prstGeom>
          <a:noFill/>
        </p:spPr>
        <p:txBody>
          <a:bodyPr wrap="square" rtlCol="0">
            <a:spAutoFit/>
          </a:bodyPr>
          <a:lstStyle/>
          <a:p>
            <a:pPr algn="ctr"/>
            <a:r>
              <a:rPr lang="en-US" sz="4400" dirty="0"/>
              <a:t>1</a:t>
            </a:r>
            <a:r>
              <a:rPr lang="en-US" sz="4400" dirty="0" smtClean="0"/>
              <a:t>00 points</a:t>
            </a:r>
            <a:endParaRPr lang="en-US" sz="4400" dirty="0"/>
          </a:p>
        </p:txBody>
      </p:sp>
      <p:sp>
        <p:nvSpPr>
          <p:cNvPr id="8" name="TextBox 7"/>
          <p:cNvSpPr txBox="1"/>
          <p:nvPr/>
        </p:nvSpPr>
        <p:spPr>
          <a:xfrm>
            <a:off x="2286000" y="2133600"/>
            <a:ext cx="5029200" cy="1200329"/>
          </a:xfrm>
          <a:prstGeom prst="rect">
            <a:avLst/>
          </a:prstGeom>
          <a:noFill/>
        </p:spPr>
        <p:txBody>
          <a:bodyPr wrap="square" rtlCol="0">
            <a:spAutoFit/>
          </a:bodyPr>
          <a:lstStyle/>
          <a:p>
            <a:pPr algn="ctr"/>
            <a:r>
              <a:rPr lang="en-US" sz="7200" b="1" dirty="0" smtClean="0"/>
              <a:t>geometric</a:t>
            </a:r>
            <a:endParaRPr lang="en-US" sz="7200" b="1" dirty="0"/>
          </a:p>
        </p:txBody>
      </p:sp>
      <p:sp>
        <p:nvSpPr>
          <p:cNvPr id="9" name="TextBox 8"/>
          <p:cNvSpPr txBox="1"/>
          <p:nvPr/>
        </p:nvSpPr>
        <p:spPr>
          <a:xfrm>
            <a:off x="0" y="6629400"/>
            <a:ext cx="4724399" cy="276999"/>
          </a:xfrm>
          <a:prstGeom prst="rect">
            <a:avLst/>
          </a:prstGeom>
          <a:noFill/>
        </p:spPr>
        <p:txBody>
          <a:bodyPr wrap="square" rtlCol="0">
            <a:spAutoFit/>
          </a:bodyPr>
          <a:lstStyle/>
          <a:p>
            <a:r>
              <a:rPr lang="en-US" sz="1200" dirty="0" smtClean="0"/>
              <a:t>© 2012 The Enlightened Elephant</a:t>
            </a:r>
            <a:endParaRPr lang="en-US" sz="12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 y="441960"/>
            <a:ext cx="236830" cy="320040"/>
          </a:xfrm>
          <a:prstGeom prst="rect">
            <a:avLst/>
          </a:prstGeom>
        </p:spPr>
      </p:pic>
    </p:spTree>
    <p:extLst>
      <p:ext uri="{BB962C8B-B14F-4D97-AF65-F5344CB8AC3E}">
        <p14:creationId xmlns:p14="http://schemas.microsoft.com/office/powerpoint/2010/main" val="2663406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FFFFFF"/>
      </a:hlink>
      <a:folHlink>
        <a:srgbClr val="11A1BE"/>
      </a:folHlink>
    </a:clrScheme>
    <a:fontScheme name="Custom 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2437</TotalTime>
  <Words>1300</Words>
  <Application>Microsoft Office PowerPoint</Application>
  <PresentationFormat>On-screen Show (4:3)</PresentationFormat>
  <Paragraphs>287</Paragraphs>
  <Slides>45</Slides>
  <Notes>0</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Arial Black</vt:lpstr>
      <vt:lpstr>Century Gothic</vt:lpstr>
      <vt:lpstr>Segoe Print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mcase</dc:creator>
  <cp:lastModifiedBy>Michele Roan</cp:lastModifiedBy>
  <cp:revision>94</cp:revision>
  <dcterms:created xsi:type="dcterms:W3CDTF">2014-10-11T18:43:25Z</dcterms:created>
  <dcterms:modified xsi:type="dcterms:W3CDTF">2014-10-13T19:49:08Z</dcterms:modified>
</cp:coreProperties>
</file>